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drawings/drawing29.xml" ContentType="application/vnd.openxmlformats-officedocument.drawingml.chartshape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drawings/drawing27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20.xml" ContentType="application/vnd.openxmlformats-officedocument.presentationml.notesSlide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rawings/drawing19.xml" ContentType="application/vnd.openxmlformats-officedocument.drawingml.chartshapes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280" r:id="rId2"/>
    <p:sldId id="256" r:id="rId3"/>
    <p:sldId id="28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7" r:id="rId29"/>
    <p:sldId id="288" r:id="rId30"/>
    <p:sldId id="285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chf-dc1\shared\RHCI\Regional%20Data%20Reports\CountyHealthRankings\2012\County%20Health%20Ranking%202012%20-%20COG.Dina%205,17,2012.pekcorrections.5.18.2012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\\chf-dc1\shared\RHCI\Regional%20Data%20Reports\CountyHealthRankings\2012\County%20Health%20Ranking%202012%20-%20COG.Dina%205,17,2012.pekcorrections.5.18.2012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\\chf-dc1\shared\RHCI\Regional%20Data%20Reports\CountyHealthRankings\2012\County%20Health%20Ranking%202012%20-%20COG.Dina%205,17,2012.pekcorrections.5.18.2012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\\chf-dc1\shared\RHCI\Regional%20Data%20Reports\CountyHealthRankings\2012\County%20Health%20Ranking%202012%20-%20COG.Dina%205,17,2012.pekcorrections.5.18.201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chf-dc1\shared\RHCI\Regional%20Data%20Reports\CountyHealthRankings\2012\County%20Health%20Ranking%202012%20-%20COG.Dina%205,15,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Premature</a:t>
            </a:r>
            <a:r>
              <a:rPr lang="en-US" sz="1200" baseline="0">
                <a:latin typeface="Times New Roman" pitchFamily="18" charset="0"/>
                <a:cs typeface="Times New Roman" pitchFamily="18" charset="0"/>
              </a:rPr>
              <a:t> Death</a:t>
            </a:r>
          </a:p>
          <a:p>
            <a:pPr>
              <a:defRPr/>
            </a:pPr>
            <a:r>
              <a:rPr lang="en-US" sz="1000" baseline="0">
                <a:latin typeface="Times New Roman" pitchFamily="18" charset="0"/>
                <a:cs typeface="Times New Roman" pitchFamily="18" charset="0"/>
              </a:rPr>
              <a:t>Years of potential life lost before age 75</a:t>
            </a:r>
          </a:p>
          <a:p>
            <a:pPr>
              <a:defRPr/>
            </a:pPr>
            <a:r>
              <a:rPr lang="en-US" sz="1000" baseline="0">
                <a:latin typeface="Times New Roman" pitchFamily="18" charset="0"/>
                <a:cs typeface="Times New Roman" pitchFamily="18" charset="0"/>
              </a:rPr>
              <a:t>per 100,000 population</a:t>
            </a:r>
          </a:p>
          <a:p>
            <a:pPr>
              <a:defRPr/>
            </a:pPr>
            <a:r>
              <a:rPr lang="en-US" sz="1000" baseline="0">
                <a:latin typeface="Times New Roman" pitchFamily="18" charset="0"/>
                <a:cs typeface="Times New Roman" pitchFamily="18" charset="0"/>
              </a:rPr>
              <a:t>(age adjusted)*</a:t>
            </a:r>
          </a:p>
          <a:p>
            <a:pPr>
              <a:defRPr/>
            </a:pP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43106744684437387"/>
          <c:y val="1.7358284386445322E-2"/>
        </c:manualLayout>
      </c:layout>
    </c:title>
    <c:plotArea>
      <c:layout>
        <c:manualLayout>
          <c:layoutTarget val="inner"/>
          <c:xMode val="edge"/>
          <c:yMode val="edge"/>
          <c:x val="0.15772707243711398"/>
          <c:y val="0.20513126698857287"/>
          <c:w val="0.76857578021725359"/>
          <c:h val="0.35761480795292977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'Data-1'!$A$2:$A$16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'Data-1'!$B$2:$B$16</c:f>
              <c:numCache>
                <c:formatCode>#,##0</c:formatCode>
                <c:ptCount val="15"/>
                <c:pt idx="0" formatCode="General">
                  <c:v>5466</c:v>
                </c:pt>
                <c:pt idx="1">
                  <c:v>7392</c:v>
                </c:pt>
                <c:pt idx="2">
                  <c:v>5495</c:v>
                </c:pt>
                <c:pt idx="3">
                  <c:v>4049</c:v>
                </c:pt>
                <c:pt idx="4">
                  <c:v>8258</c:v>
                </c:pt>
                <c:pt idx="5">
                  <c:v>5005</c:v>
                </c:pt>
                <c:pt idx="6">
                  <c:v>3749</c:v>
                </c:pt>
                <c:pt idx="7" formatCode="General">
                  <c:v>3759</c:v>
                </c:pt>
                <c:pt idx="8">
                  <c:v>7974</c:v>
                </c:pt>
                <c:pt idx="9">
                  <c:v>7562</c:v>
                </c:pt>
                <c:pt idx="10">
                  <c:v>3663</c:v>
                </c:pt>
                <c:pt idx="11">
                  <c:v>5160</c:v>
                </c:pt>
                <c:pt idx="12">
                  <c:v>5893</c:v>
                </c:pt>
                <c:pt idx="13">
                  <c:v>5455</c:v>
                </c:pt>
                <c:pt idx="14">
                  <c:v>11066</c:v>
                </c:pt>
              </c:numCache>
            </c:numRef>
          </c:val>
        </c:ser>
        <c:dLbls>
          <c:showVal val="1"/>
        </c:dLbls>
        <c:axId val="77294208"/>
        <c:axId val="77353344"/>
      </c:barChart>
      <c:catAx>
        <c:axId val="77294208"/>
        <c:scaling>
          <c:orientation val="minMax"/>
        </c:scaling>
        <c:axPos val="b"/>
        <c:tickLblPos val="nextTo"/>
        <c:crossAx val="77353344"/>
        <c:crosses val="autoZero"/>
        <c:auto val="1"/>
        <c:lblAlgn val="ctr"/>
        <c:lblOffset val="100"/>
      </c:catAx>
      <c:valAx>
        <c:axId val="773533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years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9.732360097323622E-3"/>
              <c:y val="0.25611829055719176"/>
            </c:manualLayout>
          </c:layout>
        </c:title>
        <c:numFmt formatCode="General" sourceLinked="1"/>
        <c:tickLblPos val="nextTo"/>
        <c:crossAx val="77294208"/>
        <c:crosses val="autoZero"/>
        <c:crossBetween val="between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Motor Vehicle Crash Death Rate</a:t>
            </a:r>
            <a:r>
              <a:rPr lang="en-US" sz="1200"/>
              <a:t>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840365103615781"/>
          <c:y val="0.12976292597571637"/>
          <c:w val="0.83855314960629856"/>
          <c:h val="0.47147701966735467"/>
        </c:manualLayout>
      </c:layout>
      <c:barChart>
        <c:barDir val="col"/>
        <c:grouping val="clustered"/>
        <c:ser>
          <c:idx val="0"/>
          <c:order val="0"/>
          <c:tx>
            <c:strRef>
              <c:f>'Data-1'!$K$1</c:f>
              <c:strCache>
                <c:ptCount val="1"/>
                <c:pt idx="0">
                  <c:v>Motor Vehicle Crash Death Rate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'Data-1'!$K$2:$K$16</c:f>
              <c:numCache>
                <c:formatCode>General</c:formatCode>
                <c:ptCount val="15"/>
                <c:pt idx="0">
                  <c:v>12</c:v>
                </c:pt>
                <c:pt idx="1">
                  <c:v>19</c:v>
                </c:pt>
                <c:pt idx="2">
                  <c:v>12</c:v>
                </c:pt>
                <c:pt idx="3">
                  <c:v>7</c:v>
                </c:pt>
                <c:pt idx="4">
                  <c:v>16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15</c:v>
                </c:pt>
                <c:pt idx="10">
                  <c:v>8</c:v>
                </c:pt>
                <c:pt idx="11">
                  <c:v>10</c:v>
                </c:pt>
                <c:pt idx="12">
                  <c:v>11</c:v>
                </c:pt>
                <c:pt idx="14">
                  <c:v>9</c:v>
                </c:pt>
              </c:numCache>
            </c:numRef>
          </c:val>
        </c:ser>
        <c:dLbls>
          <c:showVal val="1"/>
        </c:dLbls>
        <c:gapWidth val="75"/>
        <c:overlap val="-25"/>
        <c:axId val="84690432"/>
        <c:axId val="84691968"/>
      </c:barChart>
      <c:catAx>
        <c:axId val="84690432"/>
        <c:scaling>
          <c:orientation val="minMax"/>
        </c:scaling>
        <c:axPos val="b"/>
        <c:majorTickMark val="none"/>
        <c:tickLblPos val="nextTo"/>
        <c:crossAx val="84691968"/>
        <c:crosses val="autoZero"/>
        <c:auto val="1"/>
        <c:lblAlgn val="ctr"/>
        <c:lblOffset val="100"/>
      </c:catAx>
      <c:valAx>
        <c:axId val="84691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Deaths per 100,000 population</a:t>
                </a:r>
              </a:p>
            </c:rich>
          </c:tx>
          <c:layout>
            <c:manualLayout>
              <c:xMode val="edge"/>
              <c:yMode val="edge"/>
              <c:x val="1.6162690484584949E-2"/>
              <c:y val="0.1663481851353959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690432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Teen Birth Rate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Per 1,000 Population</a:t>
            </a:r>
            <a:r>
              <a:rPr lang="en-US" sz="1100" baseline="0">
                <a:latin typeface="Times New Roman" pitchFamily="18" charset="0"/>
                <a:cs typeface="Times New Roman" pitchFamily="18" charset="0"/>
              </a:rPr>
              <a:t> Ages 15-19*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7239593298501272"/>
          <c:y val="4.3213414810204485E-2"/>
        </c:manualLayout>
      </c:layout>
    </c:title>
    <c:plotArea>
      <c:layout>
        <c:manualLayout>
          <c:layoutTarget val="inner"/>
          <c:xMode val="edge"/>
          <c:yMode val="edge"/>
          <c:x val="0.12059077666838089"/>
          <c:y val="0.16027576552930883"/>
          <c:w val="0.85125818005954634"/>
          <c:h val="0.37731835520560147"/>
        </c:manualLayout>
      </c:layout>
      <c:barChart>
        <c:barDir val="col"/>
        <c:grouping val="clustered"/>
        <c:ser>
          <c:idx val="0"/>
          <c:order val="0"/>
          <c:tx>
            <c:strRef>
              <c:f>'Data-1'!$L$1</c:f>
              <c:strCache>
                <c:ptCount val="1"/>
                <c:pt idx="0">
                  <c:v>Teen Birth Rate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'Data-1'!$L$2:$L$16</c:f>
              <c:numCache>
                <c:formatCode>General</c:formatCode>
                <c:ptCount val="15"/>
                <c:pt idx="0">
                  <c:v>22</c:v>
                </c:pt>
                <c:pt idx="1">
                  <c:v>29</c:v>
                </c:pt>
                <c:pt idx="2">
                  <c:v>23</c:v>
                </c:pt>
                <c:pt idx="3">
                  <c:v>20</c:v>
                </c:pt>
                <c:pt idx="4">
                  <c:v>38</c:v>
                </c:pt>
                <c:pt idx="5">
                  <c:v>58</c:v>
                </c:pt>
                <c:pt idx="6">
                  <c:v>26</c:v>
                </c:pt>
                <c:pt idx="7">
                  <c:v>18</c:v>
                </c:pt>
                <c:pt idx="8">
                  <c:v>18</c:v>
                </c:pt>
                <c:pt idx="9">
                  <c:v>12</c:v>
                </c:pt>
                <c:pt idx="10">
                  <c:v>16</c:v>
                </c:pt>
                <c:pt idx="11">
                  <c:v>37</c:v>
                </c:pt>
                <c:pt idx="12">
                  <c:v>51</c:v>
                </c:pt>
                <c:pt idx="13">
                  <c:v>65</c:v>
                </c:pt>
                <c:pt idx="14">
                  <c:v>57</c:v>
                </c:pt>
              </c:numCache>
            </c:numRef>
          </c:val>
        </c:ser>
        <c:dLbls>
          <c:showVal val="1"/>
        </c:dLbls>
        <c:gapWidth val="75"/>
        <c:overlap val="-25"/>
        <c:axId val="84766720"/>
        <c:axId val="84768256"/>
      </c:barChart>
      <c:catAx>
        <c:axId val="84766720"/>
        <c:scaling>
          <c:orientation val="minMax"/>
        </c:scaling>
        <c:axPos val="b"/>
        <c:majorTickMark val="none"/>
        <c:tickLblPos val="nextTo"/>
        <c:crossAx val="84768256"/>
        <c:crosses val="autoZero"/>
        <c:auto val="1"/>
        <c:lblAlgn val="ctr"/>
        <c:lblOffset val="100"/>
      </c:catAx>
      <c:valAx>
        <c:axId val="84768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per 1,000 Female</a:t>
                </a:r>
              </a:p>
            </c:rich>
          </c:tx>
          <c:layout>
            <c:manualLayout>
              <c:xMode val="edge"/>
              <c:yMode val="edge"/>
              <c:x val="1.9444536803341041E-2"/>
              <c:y val="0.16804843394575691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766720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Uninsured Adults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Under Age 65*</a:t>
            </a:r>
          </a:p>
        </c:rich>
      </c:tx>
      <c:layout>
        <c:manualLayout>
          <c:xMode val="edge"/>
          <c:yMode val="edge"/>
          <c:x val="0.41648488383396604"/>
          <c:y val="2.9527876875091941E-2"/>
        </c:manualLayout>
      </c:layout>
    </c:title>
    <c:plotArea>
      <c:layout>
        <c:manualLayout>
          <c:layoutTarget val="inner"/>
          <c:xMode val="edge"/>
          <c:yMode val="edge"/>
          <c:x val="0.11159470963110112"/>
          <c:y val="0.1546031123945287"/>
          <c:w val="0.86235437266611936"/>
          <c:h val="0.4020105267237023"/>
        </c:manualLayout>
      </c:layout>
      <c:barChart>
        <c:barDir val="col"/>
        <c:grouping val="clustered"/>
        <c:ser>
          <c:idx val="0"/>
          <c:order val="0"/>
          <c:tx>
            <c:strRef>
              <c:f>'Data-1'!$M$1</c:f>
              <c:strCache>
                <c:ptCount val="1"/>
                <c:pt idx="0">
                  <c:v>Uninsured Adults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'Data-1'!$M$2:$M$16</c:f>
              <c:numCache>
                <c:formatCode>0</c:formatCode>
                <c:ptCount val="15"/>
                <c:pt idx="0" formatCode="General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16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14</c:v>
                </c:pt>
                <c:pt idx="9">
                  <c:v>7</c:v>
                </c:pt>
                <c:pt idx="10">
                  <c:v>7</c:v>
                </c:pt>
                <c:pt idx="11">
                  <c:v>13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</c:numCache>
            </c:numRef>
          </c:val>
        </c:ser>
        <c:dLbls>
          <c:showVal val="1"/>
        </c:dLbls>
        <c:gapWidth val="75"/>
        <c:overlap val="-25"/>
        <c:axId val="84818176"/>
        <c:axId val="84848640"/>
      </c:barChart>
      <c:catAx>
        <c:axId val="84818176"/>
        <c:scaling>
          <c:orientation val="minMax"/>
        </c:scaling>
        <c:axPos val="b"/>
        <c:majorTickMark val="none"/>
        <c:tickLblPos val="nextTo"/>
        <c:crossAx val="84848640"/>
        <c:crosses val="autoZero"/>
        <c:auto val="1"/>
        <c:lblAlgn val="ctr"/>
        <c:lblOffset val="100"/>
      </c:catAx>
      <c:valAx>
        <c:axId val="84848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Population</a:t>
                </a:r>
              </a:p>
            </c:rich>
          </c:tx>
          <c:layout>
            <c:manualLayout>
              <c:xMode val="edge"/>
              <c:yMode val="edge"/>
              <c:x val="8.7354465307221841E-3"/>
              <c:y val="0.1837147170479231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818176"/>
        <c:crosses val="autoZero"/>
        <c:crossBetween val="between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Primary Care Physicians</a:t>
            </a:r>
            <a:endParaRPr lang="en-US" sz="1200" dirty="0"/>
          </a:p>
          <a:p>
            <a:pPr>
              <a:defRPr/>
            </a:pPr>
            <a:r>
              <a:rPr lang="en-US" sz="1200" dirty="0"/>
              <a:t>Population</a:t>
            </a:r>
            <a:r>
              <a:rPr lang="en-US" sz="1200" baseline="0" dirty="0"/>
              <a:t> per one provider </a:t>
            </a:r>
            <a:r>
              <a:rPr lang="en-US" sz="1100" baseline="0" dirty="0"/>
              <a:t>*</a:t>
            </a:r>
            <a:endParaRPr lang="en-US" sz="1100" dirty="0"/>
          </a:p>
        </c:rich>
      </c:tx>
      <c:layout>
        <c:manualLayout>
          <c:xMode val="edge"/>
          <c:yMode val="edge"/>
          <c:x val="0.36510404949381331"/>
          <c:y val="1.7765589012206009E-2"/>
        </c:manualLayout>
      </c:layout>
    </c:title>
    <c:plotArea>
      <c:layout>
        <c:manualLayout>
          <c:layoutTarget val="inner"/>
          <c:xMode val="edge"/>
          <c:yMode val="edge"/>
          <c:x val="0.1151550852523525"/>
          <c:y val="0.16966581212232229"/>
          <c:w val="0.76455113696121801"/>
          <c:h val="0.35431392296893138"/>
        </c:manualLayout>
      </c:layout>
      <c:barChart>
        <c:barDir val="col"/>
        <c:grouping val="clustered"/>
        <c:ser>
          <c:idx val="0"/>
          <c:order val="0"/>
          <c:tx>
            <c:strRef>
              <c:f>'Data-1'!$N$1</c:f>
              <c:strCache>
                <c:ptCount val="1"/>
                <c:pt idx="0">
                  <c:v>Primary Care Physicians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7"/>
              <c:layout>
                <c:manualLayout>
                  <c:x val="0"/>
                  <c:y val="1.5640273704789841E-2"/>
                </c:manualLayout>
              </c:layout>
              <c:showVal val="1"/>
            </c:dLbl>
            <c:showVal val="1"/>
          </c:dLbls>
          <c:cat>
            <c:strRef>
              <c:f>'Data-1'!$A$2:$A$16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'Data-1'!$N$2:$N$16</c:f>
              <c:numCache>
                <c:formatCode>0</c:formatCode>
                <c:ptCount val="15"/>
                <c:pt idx="0" formatCode="General">
                  <c:v>631</c:v>
                </c:pt>
                <c:pt idx="1">
                  <c:v>1837</c:v>
                </c:pt>
                <c:pt idx="2">
                  <c:v>1089</c:v>
                </c:pt>
                <c:pt idx="3">
                  <c:v>476</c:v>
                </c:pt>
                <c:pt idx="4">
                  <c:v>1077</c:v>
                </c:pt>
                <c:pt idx="5">
                  <c:v>803</c:v>
                </c:pt>
                <c:pt idx="6">
                  <c:v>738</c:v>
                </c:pt>
                <c:pt idx="7">
                  <c:v>629</c:v>
                </c:pt>
                <c:pt idx="8">
                  <c:v>3008</c:v>
                </c:pt>
                <c:pt idx="9">
                  <c:v>247</c:v>
                </c:pt>
                <c:pt idx="10">
                  <c:v>980</c:v>
                </c:pt>
                <c:pt idx="11">
                  <c:v>1513</c:v>
                </c:pt>
                <c:pt idx="12">
                  <c:v>468</c:v>
                </c:pt>
                <c:pt idx="14">
                  <c:v>435</c:v>
                </c:pt>
              </c:numCache>
            </c:numRef>
          </c:val>
        </c:ser>
        <c:dLbls>
          <c:showVal val="1"/>
        </c:dLbls>
        <c:gapWidth val="75"/>
        <c:overlap val="-25"/>
        <c:axId val="84906752"/>
        <c:axId val="84908288"/>
      </c:barChart>
      <c:catAx>
        <c:axId val="84906752"/>
        <c:scaling>
          <c:orientation val="minMax"/>
        </c:scaling>
        <c:axPos val="b"/>
        <c:majorTickMark val="none"/>
        <c:tickLblPos val="nextTo"/>
        <c:crossAx val="84908288"/>
        <c:crosses val="autoZero"/>
        <c:auto val="1"/>
        <c:lblAlgn val="ctr"/>
        <c:lblOffset val="100"/>
      </c:catAx>
      <c:valAx>
        <c:axId val="84908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Population </a:t>
                </a:r>
                <a:r>
                  <a:rPr lang="en-US" dirty="0" smtClean="0"/>
                  <a:t>per primary c</a:t>
                </a:r>
                <a:r>
                  <a:rPr lang="en-US" baseline="0" dirty="0" smtClean="0"/>
                  <a:t>are physician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2321428571428582E-2"/>
              <c:y val="0.19141574748343329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906752"/>
        <c:crosses val="autoZero"/>
        <c:crossBetween val="between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Preventable Hospital Stays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Hospitalization rate for Medicare Enrollees Ambulatory-Care</a:t>
            </a:r>
            <a:r>
              <a:rPr lang="en-US" sz="1100" baseline="0">
                <a:latin typeface="Times New Roman" pitchFamily="18" charset="0"/>
                <a:cs typeface="Times New Roman" pitchFamily="18" charset="0"/>
              </a:rPr>
              <a:t> Sensitive Conditions*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073478773868864"/>
          <c:y val="3.0376997676279334E-2"/>
        </c:manualLayout>
      </c:layout>
    </c:title>
    <c:plotArea>
      <c:layout>
        <c:manualLayout>
          <c:layoutTarget val="inner"/>
          <c:xMode val="edge"/>
          <c:yMode val="edge"/>
          <c:x val="0.13315889085292951"/>
          <c:y val="0.20806815814689891"/>
          <c:w val="0.83628564286607165"/>
          <c:h val="0.39895290866419575"/>
        </c:manualLayout>
      </c:layout>
      <c:barChart>
        <c:barDir val="col"/>
        <c:grouping val="clustered"/>
        <c:ser>
          <c:idx val="0"/>
          <c:order val="0"/>
          <c:tx>
            <c:strRef>
              <c:f>'Data-1'!$O$1</c:f>
              <c:strCache>
                <c:ptCount val="1"/>
                <c:pt idx="0">
                  <c:v>Preventable Hospital Stays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'Data-1'!$O$2:$O$16</c:f>
              <c:numCache>
                <c:formatCode>General</c:formatCode>
                <c:ptCount val="15"/>
                <c:pt idx="0">
                  <c:v>49</c:v>
                </c:pt>
                <c:pt idx="1">
                  <c:v>85</c:v>
                </c:pt>
                <c:pt idx="2">
                  <c:v>68</c:v>
                </c:pt>
                <c:pt idx="3">
                  <c:v>43</c:v>
                </c:pt>
                <c:pt idx="4">
                  <c:v>56</c:v>
                </c:pt>
                <c:pt idx="5">
                  <c:v>45</c:v>
                </c:pt>
                <c:pt idx="6">
                  <c:v>36</c:v>
                </c:pt>
                <c:pt idx="7">
                  <c:v>42</c:v>
                </c:pt>
                <c:pt idx="8">
                  <c:v>44</c:v>
                </c:pt>
                <c:pt idx="9">
                  <c:v>37</c:v>
                </c:pt>
                <c:pt idx="10">
                  <c:v>46</c:v>
                </c:pt>
                <c:pt idx="11">
                  <c:v>56</c:v>
                </c:pt>
                <c:pt idx="12">
                  <c:v>45</c:v>
                </c:pt>
                <c:pt idx="13">
                  <c:v>59</c:v>
                </c:pt>
                <c:pt idx="14">
                  <c:v>53</c:v>
                </c:pt>
              </c:numCache>
            </c:numRef>
          </c:val>
        </c:ser>
        <c:dLbls>
          <c:showVal val="1"/>
        </c:dLbls>
        <c:gapWidth val="75"/>
        <c:overlap val="-25"/>
        <c:axId val="84929536"/>
        <c:axId val="85054208"/>
      </c:barChart>
      <c:catAx>
        <c:axId val="84929536"/>
        <c:scaling>
          <c:orientation val="minMax"/>
        </c:scaling>
        <c:axPos val="b"/>
        <c:majorTickMark val="none"/>
        <c:tickLblPos val="nextTo"/>
        <c:crossAx val="85054208"/>
        <c:crosses val="autoZero"/>
        <c:auto val="1"/>
        <c:lblAlgn val="ctr"/>
        <c:lblOffset val="100"/>
      </c:catAx>
      <c:valAx>
        <c:axId val="85054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Rate </a:t>
                </a:r>
                <a:r>
                  <a:rPr lang="en-US" baseline="0"/>
                  <a:t>per 1,000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8145392376411661E-2"/>
              <c:y val="0.36476828655110533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929536"/>
        <c:crosses val="autoZero"/>
        <c:crossBetween val="between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Diabetics Screening</a:t>
            </a:r>
          </a:p>
          <a:p>
            <a:pPr>
              <a:defRPr/>
            </a:pP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Percent</a:t>
            </a:r>
            <a:r>
              <a:rPr lang="en-US" sz="1100" baseline="0" dirty="0">
                <a:latin typeface="Times New Roman" pitchFamily="18" charset="0"/>
                <a:cs typeface="Times New Roman" pitchFamily="18" charset="0"/>
              </a:rPr>
              <a:t> of Diabetic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Medicare</a:t>
            </a:r>
            <a:r>
              <a:rPr lang="en-US" sz="1100" baseline="0" dirty="0">
                <a:latin typeface="Times New Roman" pitchFamily="18" charset="0"/>
                <a:cs typeface="Times New Roman" pitchFamily="18" charset="0"/>
              </a:rPr>
              <a:t> Enrollees that receive HBAIC </a:t>
            </a:r>
            <a:r>
              <a:rPr lang="en-US" sz="1100" baseline="0" dirty="0" smtClean="0">
                <a:latin typeface="Times New Roman" pitchFamily="18" charset="0"/>
                <a:cs typeface="Times New Roman" pitchFamily="18" charset="0"/>
              </a:rPr>
              <a:t>Screening in the past year*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870901932712957"/>
          <c:y val="3.0376997676279334E-2"/>
        </c:manualLayout>
      </c:layout>
    </c:title>
    <c:plotArea>
      <c:layout>
        <c:manualLayout>
          <c:layoutTarget val="inner"/>
          <c:xMode val="edge"/>
          <c:yMode val="edge"/>
          <c:x val="0.13089129483814524"/>
          <c:y val="0.19480351414406533"/>
          <c:w val="0.83855314960629856"/>
          <c:h val="0.39709562380288738"/>
        </c:manualLayout>
      </c:layout>
      <c:barChart>
        <c:barDir val="col"/>
        <c:grouping val="clustered"/>
        <c:ser>
          <c:idx val="0"/>
          <c:order val="0"/>
          <c:tx>
            <c:strRef>
              <c:f>'Data-1'!$P$1</c:f>
              <c:strCache>
                <c:ptCount val="1"/>
                <c:pt idx="0">
                  <c:v>Diabetics Screening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'Data-1'!$P$2:$P$16</c:f>
              <c:numCache>
                <c:formatCode>0</c:formatCode>
                <c:ptCount val="15"/>
                <c:pt idx="0" formatCode="General">
                  <c:v>89</c:v>
                </c:pt>
                <c:pt idx="1">
                  <c:v>80</c:v>
                </c:pt>
                <c:pt idx="2">
                  <c:v>83</c:v>
                </c:pt>
                <c:pt idx="3">
                  <c:v>83</c:v>
                </c:pt>
                <c:pt idx="4">
                  <c:v>76</c:v>
                </c:pt>
                <c:pt idx="5">
                  <c:v>77</c:v>
                </c:pt>
                <c:pt idx="6">
                  <c:v>80</c:v>
                </c:pt>
                <c:pt idx="7">
                  <c:v>81</c:v>
                </c:pt>
                <c:pt idx="8">
                  <c:v>86</c:v>
                </c:pt>
                <c:pt idx="9">
                  <c:v>79</c:v>
                </c:pt>
                <c:pt idx="10">
                  <c:v>83</c:v>
                </c:pt>
                <c:pt idx="11">
                  <c:v>81</c:v>
                </c:pt>
                <c:pt idx="12">
                  <c:v>83</c:v>
                </c:pt>
                <c:pt idx="13">
                  <c:v>88</c:v>
                </c:pt>
                <c:pt idx="14">
                  <c:v>77</c:v>
                </c:pt>
              </c:numCache>
            </c:numRef>
          </c:val>
        </c:ser>
        <c:dLbls>
          <c:showVal val="1"/>
        </c:dLbls>
        <c:gapWidth val="75"/>
        <c:overlap val="-25"/>
        <c:axId val="85063168"/>
        <c:axId val="85064704"/>
      </c:barChart>
      <c:catAx>
        <c:axId val="85063168"/>
        <c:scaling>
          <c:orientation val="minMax"/>
        </c:scaling>
        <c:axPos val="b"/>
        <c:majorTickMark val="none"/>
        <c:tickLblPos val="nextTo"/>
        <c:crossAx val="85064704"/>
        <c:crosses val="autoZero"/>
        <c:auto val="1"/>
        <c:lblAlgn val="ctr"/>
        <c:lblOffset val="100"/>
      </c:catAx>
      <c:valAx>
        <c:axId val="85064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7044896645159565E-2"/>
              <c:y val="0.32268807544349487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063168"/>
        <c:crosses val="autoZero"/>
        <c:crossBetween val="between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Mammography Screening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Female Medicare Enrollees Age 67-69 that had atleast one memmogram over a two year period*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089129483814524"/>
          <c:y val="0.24511803949034733"/>
          <c:w val="0.83855314960629856"/>
          <c:h val="0.31381935748597539"/>
        </c:manualLayout>
      </c:layout>
      <c:barChart>
        <c:barDir val="col"/>
        <c:grouping val="clustered"/>
        <c:ser>
          <c:idx val="0"/>
          <c:order val="0"/>
          <c:tx>
            <c:strRef>
              <c:f>'Data-1'!$Q$1</c:f>
              <c:strCache>
                <c:ptCount val="1"/>
                <c:pt idx="0">
                  <c:v>Mammography Screening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'Data-1'!$Q$2:$Q$16</c:f>
              <c:numCache>
                <c:formatCode>0</c:formatCode>
                <c:ptCount val="15"/>
                <c:pt idx="0" formatCode="General">
                  <c:v>74</c:v>
                </c:pt>
                <c:pt idx="1">
                  <c:v>64</c:v>
                </c:pt>
                <c:pt idx="2">
                  <c:v>67</c:v>
                </c:pt>
                <c:pt idx="3">
                  <c:v>69</c:v>
                </c:pt>
                <c:pt idx="5">
                  <c:v>63</c:v>
                </c:pt>
                <c:pt idx="6">
                  <c:v>67</c:v>
                </c:pt>
                <c:pt idx="7">
                  <c:v>66</c:v>
                </c:pt>
                <c:pt idx="8">
                  <c:v>65</c:v>
                </c:pt>
                <c:pt idx="9">
                  <c:v>75</c:v>
                </c:pt>
                <c:pt idx="10">
                  <c:v>64</c:v>
                </c:pt>
                <c:pt idx="11">
                  <c:v>61</c:v>
                </c:pt>
                <c:pt idx="12">
                  <c:v>57</c:v>
                </c:pt>
                <c:pt idx="13">
                  <c:v>57</c:v>
                </c:pt>
              </c:numCache>
            </c:numRef>
          </c:val>
        </c:ser>
        <c:dLbls>
          <c:showVal val="1"/>
        </c:dLbls>
        <c:gapWidth val="75"/>
        <c:overlap val="-25"/>
        <c:axId val="85066496"/>
        <c:axId val="85068032"/>
      </c:barChart>
      <c:catAx>
        <c:axId val="85066496"/>
        <c:scaling>
          <c:orientation val="minMax"/>
        </c:scaling>
        <c:axPos val="b"/>
        <c:majorTickMark val="none"/>
        <c:tickLblPos val="nextTo"/>
        <c:crossAx val="85068032"/>
        <c:crosses val="autoZero"/>
        <c:auto val="1"/>
        <c:lblAlgn val="ctr"/>
        <c:lblOffset val="100"/>
      </c:catAx>
      <c:valAx>
        <c:axId val="85068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6141820656256439E-2"/>
              <c:y val="0.34998804394733796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066496"/>
        <c:crosses val="autoZero"/>
        <c:crossBetween val="between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Some College</a:t>
            </a:r>
          </a:p>
          <a:p>
            <a:pPr>
              <a:defRPr/>
            </a:pPr>
            <a:r>
              <a:rPr lang="en-US" sz="1100"/>
              <a:t>Percent of</a:t>
            </a:r>
            <a:r>
              <a:rPr lang="en-US" sz="1100" baseline="0"/>
              <a:t> </a:t>
            </a:r>
            <a:r>
              <a:rPr lang="en-US" sz="1100"/>
              <a:t>Adults Age 25-44 with some post secondary education*</a:t>
            </a:r>
          </a:p>
        </c:rich>
      </c:tx>
      <c:layout>
        <c:manualLayout>
          <c:xMode val="edge"/>
          <c:yMode val="edge"/>
          <c:x val="0.28362289002865515"/>
          <c:y val="3.0839828310165934E-2"/>
        </c:manualLayout>
      </c:layout>
    </c:title>
    <c:plotArea>
      <c:layout>
        <c:manualLayout>
          <c:layoutTarget val="inner"/>
          <c:xMode val="edge"/>
          <c:yMode val="edge"/>
          <c:x val="0.14497462817147871"/>
          <c:y val="0.19480351414406533"/>
          <c:w val="0.82446981627296589"/>
          <c:h val="0.39764119625891836"/>
        </c:manualLayout>
      </c:layout>
      <c:barChart>
        <c:barDir val="col"/>
        <c:grouping val="clustered"/>
        <c:ser>
          <c:idx val="0"/>
          <c:order val="0"/>
          <c:tx>
            <c:strRef>
              <c:f>'Data-1'!$R$1</c:f>
              <c:strCache>
                <c:ptCount val="1"/>
                <c:pt idx="0">
                  <c:v>Some College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'Data-1'!$R$2:$R$16</c:f>
              <c:numCache>
                <c:formatCode>#,##0</c:formatCode>
                <c:ptCount val="15"/>
                <c:pt idx="0" formatCode="General">
                  <c:v>68</c:v>
                </c:pt>
                <c:pt idx="1">
                  <c:v>67</c:v>
                </c:pt>
                <c:pt idx="2" formatCode="General">
                  <c:v>71</c:v>
                </c:pt>
                <c:pt idx="3" formatCode="General">
                  <c:v>77</c:v>
                </c:pt>
                <c:pt idx="4" formatCode="General">
                  <c:v>58</c:v>
                </c:pt>
                <c:pt idx="5" formatCode="General">
                  <c:v>80</c:v>
                </c:pt>
                <c:pt idx="6" formatCode="General">
                  <c:v>87</c:v>
                </c:pt>
                <c:pt idx="7" formatCode="General">
                  <c:v>79</c:v>
                </c:pt>
                <c:pt idx="8" formatCode="General">
                  <c:v>82</c:v>
                </c:pt>
                <c:pt idx="9" formatCode="General">
                  <c:v>85</c:v>
                </c:pt>
                <c:pt idx="10" formatCode="General">
                  <c:v>83</c:v>
                </c:pt>
                <c:pt idx="11" formatCode="General">
                  <c:v>66</c:v>
                </c:pt>
                <c:pt idx="12" formatCode="General">
                  <c:v>47</c:v>
                </c:pt>
                <c:pt idx="13" formatCode="General">
                  <c:v>52</c:v>
                </c:pt>
                <c:pt idx="14" formatCode="General">
                  <c:v>75</c:v>
                </c:pt>
              </c:numCache>
            </c:numRef>
          </c:val>
        </c:ser>
        <c:dLbls>
          <c:showVal val="1"/>
        </c:dLbls>
        <c:gapWidth val="75"/>
        <c:overlap val="-25"/>
        <c:axId val="85077376"/>
        <c:axId val="85124224"/>
      </c:barChart>
      <c:catAx>
        <c:axId val="85077376"/>
        <c:scaling>
          <c:orientation val="minMax"/>
        </c:scaling>
        <c:axPos val="b"/>
        <c:majorTickMark val="none"/>
        <c:tickLblPos val="nextTo"/>
        <c:crossAx val="85124224"/>
        <c:crosses val="autoZero"/>
        <c:auto val="1"/>
        <c:lblAlgn val="ctr"/>
        <c:lblOffset val="100"/>
      </c:catAx>
      <c:valAx>
        <c:axId val="851242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2.2890822857669274E-2"/>
              <c:y val="0.2999984283401703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077376"/>
        <c:crosses val="autoZero"/>
        <c:crossBetween val="between"/>
      </c:valAx>
    </c:plotArea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Unemployment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Population age 16+*</a:t>
            </a:r>
          </a:p>
        </c:rich>
      </c:tx>
      <c:layout>
        <c:manualLayout>
          <c:xMode val="edge"/>
          <c:yMode val="edge"/>
          <c:x val="0.4484242336680393"/>
          <c:y val="1.7358284386445301E-2"/>
        </c:manualLayout>
      </c:layout>
    </c:title>
    <c:plotArea>
      <c:layout>
        <c:manualLayout>
          <c:layoutTarget val="inner"/>
          <c:xMode val="edge"/>
          <c:yMode val="edge"/>
          <c:x val="0.15198862642169741"/>
          <c:y val="0.16928280855390279"/>
          <c:w val="0.81745581802274714"/>
          <c:h val="0.40184422153226323"/>
        </c:manualLayout>
      </c:layout>
      <c:barChart>
        <c:barDir val="col"/>
        <c:grouping val="clustered"/>
        <c:ser>
          <c:idx val="0"/>
          <c:order val="0"/>
          <c:tx>
            <c:strRef>
              <c:f>'Data-1'!$S$1</c:f>
              <c:strCache>
                <c:ptCount val="1"/>
                <c:pt idx="0">
                  <c:v>Unemployment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'Data-1'!$S$2:$S$16</c:f>
              <c:numCache>
                <c:formatCode>0.0</c:formatCode>
                <c:ptCount val="15"/>
                <c:pt idx="0" formatCode="General">
                  <c:v>5.4</c:v>
                </c:pt>
                <c:pt idx="1">
                  <c:v>6.2</c:v>
                </c:pt>
                <c:pt idx="2">
                  <c:v>6.6</c:v>
                </c:pt>
                <c:pt idx="3">
                  <c:v>5.6</c:v>
                </c:pt>
                <c:pt idx="4">
                  <c:v>7.4</c:v>
                </c:pt>
                <c:pt idx="5">
                  <c:v>4.8</c:v>
                </c:pt>
                <c:pt idx="6">
                  <c:v>4.2</c:v>
                </c:pt>
                <c:pt idx="7">
                  <c:v>4.9000000000000004</c:v>
                </c:pt>
                <c:pt idx="8">
                  <c:v>5.7</c:v>
                </c:pt>
                <c:pt idx="9">
                  <c:v>6.3</c:v>
                </c:pt>
                <c:pt idx="10">
                  <c:v>4.8</c:v>
                </c:pt>
                <c:pt idx="11">
                  <c:v>5.8</c:v>
                </c:pt>
                <c:pt idx="12">
                  <c:v>7.5</c:v>
                </c:pt>
                <c:pt idx="13">
                  <c:v>6.1</c:v>
                </c:pt>
                <c:pt idx="14">
                  <c:v>9.9</c:v>
                </c:pt>
              </c:numCache>
            </c:numRef>
          </c:val>
        </c:ser>
        <c:dLbls>
          <c:showVal val="1"/>
        </c:dLbls>
        <c:gapWidth val="75"/>
        <c:overlap val="-25"/>
        <c:axId val="85235968"/>
        <c:axId val="85266432"/>
      </c:barChart>
      <c:catAx>
        <c:axId val="85235968"/>
        <c:scaling>
          <c:orientation val="minMax"/>
        </c:scaling>
        <c:axPos val="b"/>
        <c:majorTickMark val="none"/>
        <c:tickLblPos val="nextTo"/>
        <c:crossAx val="85266432"/>
        <c:crosses val="autoZero"/>
        <c:auto val="1"/>
        <c:lblAlgn val="ctr"/>
        <c:lblOffset val="100"/>
      </c:catAx>
      <c:valAx>
        <c:axId val="85266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789495627126032E-2"/>
              <c:y val="0.2693652809527853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235968"/>
        <c:crosses val="autoZero"/>
        <c:crossBetween val="between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Children in Poverty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Under Age</a:t>
            </a:r>
            <a:r>
              <a:rPr lang="en-US" sz="1100" baseline="0">
                <a:latin typeface="Times New Roman" pitchFamily="18" charset="0"/>
                <a:cs typeface="Times New Roman" pitchFamily="18" charset="0"/>
              </a:rPr>
              <a:t> 18*</a:t>
            </a:r>
            <a:endParaRPr lang="en-US" sz="11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0113610798650184"/>
          <c:y val="1.7358284386445301E-2"/>
        </c:manualLayout>
      </c:layout>
    </c:title>
    <c:plotArea>
      <c:layout>
        <c:manualLayout>
          <c:layoutTarget val="inner"/>
          <c:xMode val="edge"/>
          <c:yMode val="edge"/>
          <c:x val="0.13089129483814524"/>
          <c:y val="0.17165536599591719"/>
          <c:w val="0.83855314960629856"/>
          <c:h val="0.36260277465316837"/>
        </c:manualLayout>
      </c:layout>
      <c:barChart>
        <c:barDir val="col"/>
        <c:grouping val="clustered"/>
        <c:ser>
          <c:idx val="0"/>
          <c:order val="0"/>
          <c:tx>
            <c:strRef>
              <c:f>'Data-1'!$T$1</c:f>
              <c:strCache>
                <c:ptCount val="1"/>
                <c:pt idx="0">
                  <c:v>Children in Poverty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'Data-1'!$T$2:$T$16</c:f>
              <c:numCache>
                <c:formatCode>0</c:formatCode>
                <c:ptCount val="15"/>
                <c:pt idx="0" formatCode="General">
                  <c:v>13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14</c:v>
                </c:pt>
                <c:pt idx="6">
                  <c:v>10</c:v>
                </c:pt>
                <c:pt idx="7">
                  <c:v>7</c:v>
                </c:pt>
                <c:pt idx="8">
                  <c:v>8</c:v>
                </c:pt>
                <c:pt idx="9">
                  <c:v>3</c:v>
                </c:pt>
                <c:pt idx="10">
                  <c:v>4</c:v>
                </c:pt>
                <c:pt idx="11">
                  <c:v>9</c:v>
                </c:pt>
                <c:pt idx="12">
                  <c:v>18</c:v>
                </c:pt>
                <c:pt idx="13">
                  <c:v>14</c:v>
                </c:pt>
                <c:pt idx="14">
                  <c:v>31</c:v>
                </c:pt>
              </c:numCache>
            </c:numRef>
          </c:val>
        </c:ser>
        <c:dLbls>
          <c:showVal val="1"/>
        </c:dLbls>
        <c:gapWidth val="75"/>
        <c:overlap val="-25"/>
        <c:axId val="85402752"/>
        <c:axId val="85404288"/>
      </c:barChart>
      <c:catAx>
        <c:axId val="85402752"/>
        <c:scaling>
          <c:orientation val="minMax"/>
        </c:scaling>
        <c:axPos val="b"/>
        <c:majorTickMark val="none"/>
        <c:tickLblPos val="nextTo"/>
        <c:crossAx val="85404288"/>
        <c:crosses val="autoZero"/>
        <c:auto val="1"/>
        <c:lblAlgn val="ctr"/>
        <c:lblOffset val="100"/>
      </c:catAx>
      <c:valAx>
        <c:axId val="854042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3888888888888966E-2"/>
              <c:y val="0.3217198891805205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402752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Adults Reporting Poor or Fair Health</a:t>
            </a:r>
          </a:p>
          <a:p>
            <a:pPr algn="ctr"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(age adjusted)* </a:t>
            </a:r>
          </a:p>
        </c:rich>
      </c:tx>
      <c:layout>
        <c:manualLayout>
          <c:xMode val="edge"/>
          <c:yMode val="edge"/>
          <c:x val="0.3091971750953813"/>
          <c:y val="3.4188043391356988E-3"/>
        </c:manualLayout>
      </c:layout>
    </c:title>
    <c:plotArea>
      <c:layout>
        <c:manualLayout>
          <c:layoutTarget val="inner"/>
          <c:xMode val="edge"/>
          <c:yMode val="edge"/>
          <c:x val="0.1507524059492564"/>
          <c:y val="0.12177646457405349"/>
          <c:w val="0.7589842249100307"/>
          <c:h val="0.40040524945292399"/>
        </c:manualLayout>
      </c:layout>
      <c:barChart>
        <c:barDir val="col"/>
        <c:grouping val="clustered"/>
        <c:ser>
          <c:idx val="0"/>
          <c:order val="0"/>
          <c:tx>
            <c:strRef>
              <c:f>'Data-1'!$C$1</c:f>
              <c:strCache>
                <c:ptCount val="1"/>
                <c:pt idx="0">
                  <c:v>Poor or Fair Health 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'Data-1'!$A$2:$A$16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'Data-1'!$C$2:$C$16</c:f>
              <c:numCache>
                <c:formatCode>0%</c:formatCode>
                <c:ptCount val="15"/>
                <c:pt idx="0">
                  <c:v>0.1</c:v>
                </c:pt>
                <c:pt idx="1">
                  <c:v>0.12000000000000002</c:v>
                </c:pt>
                <c:pt idx="2">
                  <c:v>0.1</c:v>
                </c:pt>
                <c:pt idx="3">
                  <c:v>9.0000000000000024E-2</c:v>
                </c:pt>
                <c:pt idx="4">
                  <c:v>0.13</c:v>
                </c:pt>
                <c:pt idx="5">
                  <c:v>0.1</c:v>
                </c:pt>
                <c:pt idx="6">
                  <c:v>9.0000000000000024E-2</c:v>
                </c:pt>
                <c:pt idx="7">
                  <c:v>7.0000000000000021E-2</c:v>
                </c:pt>
                <c:pt idx="8">
                  <c:v>9.0000000000000024E-2</c:v>
                </c:pt>
                <c:pt idx="10">
                  <c:v>0.11</c:v>
                </c:pt>
                <c:pt idx="11">
                  <c:v>0.14000000000000001</c:v>
                </c:pt>
                <c:pt idx="14">
                  <c:v>0.13</c:v>
                </c:pt>
              </c:numCache>
            </c:numRef>
          </c:val>
        </c:ser>
        <c:dLbls>
          <c:showVal val="1"/>
        </c:dLbls>
        <c:gapWidth val="75"/>
        <c:overlap val="-25"/>
        <c:axId val="53757824"/>
        <c:axId val="53759360"/>
      </c:barChart>
      <c:catAx>
        <c:axId val="53757824"/>
        <c:scaling>
          <c:orientation val="minMax"/>
        </c:scaling>
        <c:axPos val="b"/>
        <c:majorTickMark val="none"/>
        <c:tickLblPos val="low"/>
        <c:crossAx val="53759360"/>
        <c:crosses val="autoZero"/>
        <c:lblAlgn val="ctr"/>
        <c:lblOffset val="100"/>
      </c:catAx>
      <c:valAx>
        <c:axId val="53759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Adults</a:t>
                </a:r>
              </a:p>
            </c:rich>
          </c:tx>
          <c:layout>
            <c:manualLayout>
              <c:xMode val="edge"/>
              <c:yMode val="edge"/>
              <c:x val="1.9547762715227675E-2"/>
              <c:y val="0.20279943543964954"/>
            </c:manualLayout>
          </c:layout>
        </c:title>
        <c:numFmt formatCode="0%" sourceLinked="1"/>
        <c:majorTickMark val="none"/>
        <c:tickLblPos val="nextTo"/>
        <c:spPr>
          <a:ln w="9525">
            <a:noFill/>
          </a:ln>
        </c:spPr>
        <c:crossAx val="53757824"/>
        <c:crosses val="autoZero"/>
        <c:crossBetween val="between"/>
      </c:valAx>
    </c:plotArea>
    <c:plotVisOnly val="1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Inadequate</a:t>
            </a:r>
            <a:r>
              <a:rPr lang="en-US" baseline="0"/>
              <a:t> </a:t>
            </a:r>
            <a:r>
              <a:rPr lang="en-US"/>
              <a:t>Social Support</a:t>
            </a:r>
            <a:r>
              <a:rPr lang="en-US" sz="1200"/>
              <a:t>*</a:t>
            </a:r>
          </a:p>
        </c:rich>
      </c:tx>
      <c:layout>
        <c:manualLayout>
          <c:xMode val="edge"/>
          <c:yMode val="edge"/>
          <c:x val="0.33505261274158932"/>
          <c:y val="2.9487043902962411E-2"/>
        </c:manualLayout>
      </c:layout>
    </c:title>
    <c:plotArea>
      <c:layout>
        <c:manualLayout>
          <c:layoutTarget val="inner"/>
          <c:xMode val="edge"/>
          <c:yMode val="edge"/>
          <c:x val="0.13089129483814524"/>
          <c:y val="0.13709751282329594"/>
          <c:w val="0.83855314960629856"/>
          <c:h val="0.39353687803255294"/>
        </c:manualLayout>
      </c:layout>
      <c:barChart>
        <c:barDir val="col"/>
        <c:grouping val="clustered"/>
        <c:ser>
          <c:idx val="0"/>
          <c:order val="0"/>
          <c:tx>
            <c:strRef>
              <c:f>'Data-1'!$U$1</c:f>
              <c:strCache>
                <c:ptCount val="1"/>
                <c:pt idx="0">
                  <c:v>Inadequate Social Support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'Data-1'!$U$2:$U$16</c:f>
              <c:numCache>
                <c:formatCode>0</c:formatCode>
                <c:ptCount val="15"/>
                <c:pt idx="0" formatCode="General">
                  <c:v>14</c:v>
                </c:pt>
                <c:pt idx="1">
                  <c:v>18</c:v>
                </c:pt>
                <c:pt idx="2">
                  <c:v>15</c:v>
                </c:pt>
                <c:pt idx="3">
                  <c:v>19</c:v>
                </c:pt>
                <c:pt idx="4">
                  <c:v>23</c:v>
                </c:pt>
                <c:pt idx="5">
                  <c:v>14</c:v>
                </c:pt>
                <c:pt idx="6">
                  <c:v>18</c:v>
                </c:pt>
                <c:pt idx="7">
                  <c:v>14</c:v>
                </c:pt>
                <c:pt idx="10">
                  <c:v>12</c:v>
                </c:pt>
                <c:pt idx="11">
                  <c:v>21</c:v>
                </c:pt>
                <c:pt idx="14">
                  <c:v>23</c:v>
                </c:pt>
              </c:numCache>
            </c:numRef>
          </c:val>
        </c:ser>
        <c:dLbls>
          <c:showVal val="1"/>
        </c:dLbls>
        <c:gapWidth val="75"/>
        <c:overlap val="-25"/>
        <c:axId val="85340160"/>
        <c:axId val="85341696"/>
      </c:barChart>
      <c:catAx>
        <c:axId val="85340160"/>
        <c:scaling>
          <c:orientation val="minMax"/>
        </c:scaling>
        <c:axPos val="b"/>
        <c:majorTickMark val="none"/>
        <c:tickLblPos val="nextTo"/>
        <c:crossAx val="85341696"/>
        <c:crosses val="autoZero"/>
        <c:auto val="1"/>
        <c:lblAlgn val="ctr"/>
        <c:lblOffset val="100"/>
      </c:catAx>
      <c:valAx>
        <c:axId val="85341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340160"/>
        <c:crosses val="autoZero"/>
        <c:crossBetween val="between"/>
      </c:valAx>
    </c:plotArea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Children in Single Parent Household</a:t>
            </a:r>
            <a:r>
              <a:rPr lang="en-US" sz="1200"/>
              <a:t>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089129483814524"/>
          <c:y val="0.19480351414406533"/>
          <c:w val="0.83855314960629856"/>
          <c:h val="0.37374028246469232"/>
        </c:manualLayout>
      </c:layout>
      <c:barChart>
        <c:barDir val="col"/>
        <c:grouping val="clustered"/>
        <c:ser>
          <c:idx val="0"/>
          <c:order val="0"/>
          <c:tx>
            <c:strRef>
              <c:f>'Data-1'!$V$1</c:f>
              <c:strCache>
                <c:ptCount val="1"/>
                <c:pt idx="0">
                  <c:v>Children in Single Parent Household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'Data-1'!$V$2:$V$16</c:f>
              <c:numCache>
                <c:formatCode>0</c:formatCode>
                <c:ptCount val="15"/>
                <c:pt idx="0" formatCode="General">
                  <c:v>20</c:v>
                </c:pt>
                <c:pt idx="1">
                  <c:v>32</c:v>
                </c:pt>
                <c:pt idx="2">
                  <c:v>21</c:v>
                </c:pt>
                <c:pt idx="3">
                  <c:v>23</c:v>
                </c:pt>
                <c:pt idx="4">
                  <c:v>43</c:v>
                </c:pt>
                <c:pt idx="5">
                  <c:v>33</c:v>
                </c:pt>
                <c:pt idx="6">
                  <c:v>25</c:v>
                </c:pt>
                <c:pt idx="7">
                  <c:v>18</c:v>
                </c:pt>
                <c:pt idx="8">
                  <c:v>18</c:v>
                </c:pt>
                <c:pt idx="9">
                  <c:v>14</c:v>
                </c:pt>
                <c:pt idx="10">
                  <c:v>14</c:v>
                </c:pt>
                <c:pt idx="11">
                  <c:v>24</c:v>
                </c:pt>
                <c:pt idx="12">
                  <c:v>33</c:v>
                </c:pt>
                <c:pt idx="13">
                  <c:v>30</c:v>
                </c:pt>
                <c:pt idx="14">
                  <c:v>62</c:v>
                </c:pt>
              </c:numCache>
            </c:numRef>
          </c:val>
        </c:ser>
        <c:dLbls>
          <c:showVal val="1"/>
        </c:dLbls>
        <c:gapWidth val="75"/>
        <c:overlap val="-25"/>
        <c:axId val="85372288"/>
        <c:axId val="85467136"/>
      </c:barChart>
      <c:catAx>
        <c:axId val="85372288"/>
        <c:scaling>
          <c:orientation val="minMax"/>
        </c:scaling>
        <c:axPos val="b"/>
        <c:majorTickMark val="none"/>
        <c:tickLblPos val="nextTo"/>
        <c:crossAx val="85467136"/>
        <c:crosses val="autoZero"/>
        <c:auto val="1"/>
        <c:lblAlgn val="ctr"/>
        <c:lblOffset val="100"/>
      </c:catAx>
      <c:valAx>
        <c:axId val="85467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3888888888888966E-2"/>
              <c:y val="0.3217198891805205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372288"/>
        <c:crosses val="autoZero"/>
        <c:crossBetween val="between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Air Pollution-Particulate Matter Days</a:t>
            </a:r>
            <a:r>
              <a:rPr lang="en-US" sz="1200"/>
              <a:t>*</a:t>
            </a:r>
          </a:p>
        </c:rich>
      </c:tx>
      <c:layout>
        <c:manualLayout>
          <c:xMode val="edge"/>
          <c:yMode val="edge"/>
          <c:x val="0.30204892966360902"/>
          <c:y val="5.6414424255947358E-2"/>
        </c:manualLayout>
      </c:layout>
    </c:title>
    <c:plotArea>
      <c:layout>
        <c:manualLayout>
          <c:layoutTarget val="inner"/>
          <c:xMode val="edge"/>
          <c:yMode val="edge"/>
          <c:x val="0.11680796150481185"/>
          <c:y val="0.19480351414406533"/>
          <c:w val="0.85263648293963268"/>
          <c:h val="0.35016447424286973"/>
        </c:manualLayout>
      </c:layout>
      <c:barChart>
        <c:barDir val="col"/>
        <c:grouping val="clustered"/>
        <c:ser>
          <c:idx val="0"/>
          <c:order val="0"/>
          <c:tx>
            <c:strRef>
              <c:f>'Data-1'!$W$1</c:f>
              <c:strCache>
                <c:ptCount val="1"/>
                <c:pt idx="0">
                  <c:v>Air Pollution-Particulate Matter Days</c:v>
                </c:pt>
              </c:strCache>
            </c:strRef>
          </c:tx>
          <c:dLbls>
            <c:dLbl>
              <c:idx val="0"/>
              <c:spPr>
                <a:solidFill>
                  <a:schemeClr val="accent6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</c:dLbl>
            <c:showVal val="1"/>
          </c:dLbls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'Data-1'!$W$2:$W$16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</c:v>
                </c:pt>
              </c:numCache>
            </c:numRef>
          </c:val>
        </c:ser>
        <c:dLbls>
          <c:showVal val="1"/>
        </c:dLbls>
        <c:gapWidth val="75"/>
        <c:overlap val="-25"/>
        <c:axId val="85628800"/>
        <c:axId val="85630336"/>
      </c:barChart>
      <c:catAx>
        <c:axId val="85628800"/>
        <c:scaling>
          <c:orientation val="minMax"/>
        </c:scaling>
        <c:axPos val="b"/>
        <c:majorTickMark val="none"/>
        <c:tickLblPos val="nextTo"/>
        <c:crossAx val="85630336"/>
        <c:crosses val="autoZero"/>
        <c:auto val="1"/>
        <c:lblAlgn val="ctr"/>
        <c:lblOffset val="100"/>
      </c:catAx>
      <c:valAx>
        <c:axId val="856303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Days</a:t>
                </a:r>
              </a:p>
            </c:rich>
          </c:tx>
          <c:layout>
            <c:manualLayout>
              <c:xMode val="edge"/>
              <c:yMode val="edge"/>
              <c:x val="1.1111111111111125E-2"/>
              <c:y val="0.2774952610090425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628800"/>
        <c:crosses val="autoZero"/>
        <c:crossBetween val="between"/>
      </c:valAx>
    </c:plotArea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Air Pollution- Ozone Days</a:t>
            </a:r>
            <a:r>
              <a:rPr lang="en-US" sz="1200"/>
              <a:t>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329808503178991"/>
          <c:y val="0.160615564080131"/>
          <c:w val="0.83855314960629856"/>
          <c:h val="0.38366105278506851"/>
        </c:manualLayout>
      </c:layout>
      <c:barChart>
        <c:barDir val="col"/>
        <c:grouping val="clustered"/>
        <c:ser>
          <c:idx val="0"/>
          <c:order val="0"/>
          <c:tx>
            <c:strRef>
              <c:f>'Data-1'!$X$1</c:f>
              <c:strCache>
                <c:ptCount val="1"/>
                <c:pt idx="0">
                  <c:v>Air Pollution- Ozone Days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'Data-1'!$X$2:$X$16</c:f>
              <c:numCache>
                <c:formatCode>General</c:formatCode>
                <c:ptCount val="15"/>
                <c:pt idx="0">
                  <c:v>0</c:v>
                </c:pt>
                <c:pt idx="1">
                  <c:v>9</c:v>
                </c:pt>
                <c:pt idx="2">
                  <c:v>11</c:v>
                </c:pt>
                <c:pt idx="3">
                  <c:v>10</c:v>
                </c:pt>
                <c:pt idx="4">
                  <c:v>29</c:v>
                </c:pt>
                <c:pt idx="5">
                  <c:v>14</c:v>
                </c:pt>
                <c:pt idx="6">
                  <c:v>17</c:v>
                </c:pt>
                <c:pt idx="7">
                  <c:v>27</c:v>
                </c:pt>
                <c:pt idx="8">
                  <c:v>9</c:v>
                </c:pt>
                <c:pt idx="9">
                  <c:v>18</c:v>
                </c:pt>
                <c:pt idx="10">
                  <c:v>14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22</c:v>
                </c:pt>
              </c:numCache>
            </c:numRef>
          </c:val>
        </c:ser>
        <c:dLbls>
          <c:showVal val="1"/>
        </c:dLbls>
        <c:gapWidth val="75"/>
        <c:overlap val="-25"/>
        <c:axId val="85540224"/>
        <c:axId val="85660800"/>
      </c:barChart>
      <c:catAx>
        <c:axId val="85540224"/>
        <c:scaling>
          <c:orientation val="minMax"/>
        </c:scaling>
        <c:axPos val="b"/>
        <c:majorTickMark val="none"/>
        <c:tickLblPos val="nextTo"/>
        <c:crossAx val="85660800"/>
        <c:crosses val="autoZero"/>
        <c:auto val="1"/>
        <c:lblAlgn val="ctr"/>
        <c:lblOffset val="100"/>
      </c:catAx>
      <c:valAx>
        <c:axId val="85660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</a:t>
                </a:r>
                <a:r>
                  <a:rPr lang="en-US"/>
                  <a:t>of Days</a:t>
                </a:r>
              </a:p>
            </c:rich>
          </c:tx>
          <c:layout>
            <c:manualLayout>
              <c:xMode val="edge"/>
              <c:yMode val="edge"/>
              <c:x val="1.7483726086585761E-2"/>
              <c:y val="0.21367102616446448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540224"/>
        <c:crosses val="autoZero"/>
        <c:crossBetween val="between"/>
      </c:valAx>
    </c:plotArea>
    <c:plotVisOnly val="1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Access to Recreational Facilities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per 100,000 population</a:t>
            </a:r>
          </a:p>
        </c:rich>
      </c:tx>
      <c:layout>
        <c:manualLayout>
          <c:xMode val="edge"/>
          <c:yMode val="edge"/>
          <c:x val="0.35028528528528563"/>
          <c:y val="3.0376997676279334E-2"/>
        </c:manualLayout>
      </c:layout>
    </c:title>
    <c:plotArea>
      <c:layout>
        <c:manualLayout>
          <c:layoutTarget val="inner"/>
          <c:xMode val="edge"/>
          <c:yMode val="edge"/>
          <c:x val="0.13089129483814524"/>
          <c:y val="0.19480351414406533"/>
          <c:w val="0.83855314960629856"/>
          <c:h val="0.34199438611840188"/>
        </c:manualLayout>
      </c:layout>
      <c:barChart>
        <c:barDir val="col"/>
        <c:grouping val="clustered"/>
        <c:ser>
          <c:idx val="0"/>
          <c:order val="0"/>
          <c:tx>
            <c:strRef>
              <c:f>'Data-1'!$Y$1</c:f>
              <c:strCache>
                <c:ptCount val="1"/>
                <c:pt idx="0">
                  <c:v>Access to Recreational Facilities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'Data-1'!$Y$2:$Y$16</c:f>
              <c:numCache>
                <c:formatCode>General</c:formatCode>
                <c:ptCount val="15"/>
                <c:pt idx="0">
                  <c:v>16</c:v>
                </c:pt>
                <c:pt idx="1">
                  <c:v>8</c:v>
                </c:pt>
                <c:pt idx="2">
                  <c:v>11</c:v>
                </c:pt>
                <c:pt idx="3">
                  <c:v>13</c:v>
                </c:pt>
                <c:pt idx="4">
                  <c:v>7</c:v>
                </c:pt>
                <c:pt idx="5">
                  <c:v>11</c:v>
                </c:pt>
                <c:pt idx="6">
                  <c:v>16</c:v>
                </c:pt>
                <c:pt idx="7">
                  <c:v>12</c:v>
                </c:pt>
                <c:pt idx="8">
                  <c:v>45</c:v>
                </c:pt>
                <c:pt idx="9">
                  <c:v>25</c:v>
                </c:pt>
                <c:pt idx="10">
                  <c:v>14</c:v>
                </c:pt>
                <c:pt idx="11">
                  <c:v>11</c:v>
                </c:pt>
                <c:pt idx="12">
                  <c:v>14</c:v>
                </c:pt>
                <c:pt idx="13">
                  <c:v>0</c:v>
                </c:pt>
                <c:pt idx="14">
                  <c:v>11</c:v>
                </c:pt>
              </c:numCache>
            </c:numRef>
          </c:val>
        </c:ser>
        <c:dLbls>
          <c:showVal val="1"/>
        </c:dLbls>
        <c:gapWidth val="75"/>
        <c:overlap val="-25"/>
        <c:axId val="85715200"/>
        <c:axId val="85803008"/>
      </c:barChart>
      <c:catAx>
        <c:axId val="85715200"/>
        <c:scaling>
          <c:orientation val="minMax"/>
        </c:scaling>
        <c:axPos val="b"/>
        <c:majorTickMark val="none"/>
        <c:tickLblPos val="nextTo"/>
        <c:crossAx val="85803008"/>
        <c:crosses val="autoZero"/>
        <c:auto val="1"/>
        <c:lblAlgn val="ctr"/>
        <c:lblOffset val="100"/>
      </c:catAx>
      <c:valAx>
        <c:axId val="85803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</a:p>
            </c:rich>
          </c:tx>
          <c:layout>
            <c:manualLayout>
              <c:xMode val="edge"/>
              <c:yMode val="edge"/>
              <c:x val="1.5700721431365191E-2"/>
              <c:y val="0.2914312543776603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715200"/>
        <c:crosses val="autoZero"/>
        <c:crossBetween val="between"/>
      </c:valAx>
    </c:plotArea>
    <c:plotVisOnly val="1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Limited</a:t>
            </a:r>
            <a:r>
              <a:rPr lang="en-US" baseline="0"/>
              <a:t> </a:t>
            </a:r>
            <a:r>
              <a:rPr lang="en-US"/>
              <a:t>Access to Healthy Foods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Percent of </a:t>
            </a:r>
            <a:r>
              <a:rPr lang="en-US" sz="1100" baseline="0">
                <a:latin typeface="Times New Roman" pitchFamily="18" charset="0"/>
                <a:cs typeface="Times New Roman" pitchFamily="18" charset="0"/>
              </a:rPr>
              <a:t>population who are low income  and do not live close to a grocery store</a:t>
            </a:r>
            <a:r>
              <a:rPr lang="en-US" sz="1100">
                <a:latin typeface="Times New Roman" pitchFamily="18" charset="0"/>
                <a:cs typeface="Times New Roman" pitchFamily="18" charset="0"/>
              </a:rPr>
              <a:t>*</a:t>
            </a:r>
          </a:p>
        </c:rich>
      </c:tx>
      <c:layout>
        <c:manualLayout>
          <c:xMode val="edge"/>
          <c:yMode val="edge"/>
          <c:x val="0.24618495509162291"/>
          <c:y val="3.0376997676279334E-2"/>
        </c:manualLayout>
      </c:layout>
    </c:title>
    <c:plotArea>
      <c:layout>
        <c:manualLayout>
          <c:layoutTarget val="inner"/>
          <c:xMode val="edge"/>
          <c:yMode val="edge"/>
          <c:x val="0.13089129483814524"/>
          <c:y val="0.19480351414406533"/>
          <c:w val="0.83855314960629856"/>
          <c:h val="0.37702987391828263"/>
        </c:manualLayout>
      </c:layout>
      <c:barChart>
        <c:barDir val="col"/>
        <c:grouping val="clustered"/>
        <c:ser>
          <c:idx val="0"/>
          <c:order val="0"/>
          <c:tx>
            <c:strRef>
              <c:f>'Data-1'!$Z$1</c:f>
              <c:strCache>
                <c:ptCount val="1"/>
                <c:pt idx="0">
                  <c:v>Limited Access to Healthy Foods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'Data-1'!$Z$2:$Z$16</c:f>
              <c:numCache>
                <c:formatCode>0</c:formatCode>
                <c:ptCount val="15"/>
                <c:pt idx="0" formatCode="General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5</c:v>
                </c:pt>
                <c:pt idx="12">
                  <c:v>1</c:v>
                </c:pt>
                <c:pt idx="13">
                  <c:v>5</c:v>
                </c:pt>
                <c:pt idx="14">
                  <c:v>1</c:v>
                </c:pt>
              </c:numCache>
            </c:numRef>
          </c:val>
        </c:ser>
        <c:dLbls>
          <c:showVal val="1"/>
        </c:dLbls>
        <c:gapWidth val="75"/>
        <c:overlap val="-25"/>
        <c:axId val="85730048"/>
        <c:axId val="85731584"/>
      </c:barChart>
      <c:catAx>
        <c:axId val="85730048"/>
        <c:scaling>
          <c:orientation val="minMax"/>
        </c:scaling>
        <c:axPos val="b"/>
        <c:majorTickMark val="none"/>
        <c:tickLblPos val="nextTo"/>
        <c:crossAx val="85731584"/>
        <c:crosses val="autoZero"/>
        <c:auto val="1"/>
        <c:lblAlgn val="ctr"/>
        <c:lblOffset val="100"/>
      </c:catAx>
      <c:valAx>
        <c:axId val="857315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7532437420587448E-2"/>
              <c:y val="0.2949719083523060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730048"/>
        <c:crosses val="autoZero"/>
        <c:crossBetween val="between"/>
      </c:valAx>
    </c:plotArea>
    <c:plotVisOnly val="1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Fast Food Restaurants</a:t>
            </a:r>
            <a:endParaRPr lang="en-US" sz="1200"/>
          </a:p>
          <a:p>
            <a:pPr>
              <a:defRPr/>
            </a:pPr>
            <a:r>
              <a:rPr lang="en-US" sz="1200"/>
              <a:t>Percent of all restaurants that are fast food stablishment*</a:t>
            </a:r>
          </a:p>
        </c:rich>
      </c:tx>
      <c:layout>
        <c:manualLayout>
          <c:xMode val="edge"/>
          <c:yMode val="edge"/>
          <c:x val="0.26519335885766571"/>
          <c:y val="1.7358284386445301E-2"/>
        </c:manualLayout>
      </c:layout>
    </c:title>
    <c:plotArea>
      <c:layout>
        <c:manualLayout>
          <c:layoutTarget val="inner"/>
          <c:xMode val="edge"/>
          <c:yMode val="edge"/>
          <c:x val="0.1120032723182332"/>
          <c:y val="0.17259752273086221"/>
          <c:w val="0.72599192146436264"/>
          <c:h val="0.36234099677368492"/>
        </c:manualLayout>
      </c:layout>
      <c:barChart>
        <c:barDir val="col"/>
        <c:grouping val="clustered"/>
        <c:ser>
          <c:idx val="0"/>
          <c:order val="0"/>
          <c:tx>
            <c:strRef>
              <c:f>'Data-1'!$AA$1</c:f>
              <c:strCache>
                <c:ptCount val="1"/>
                <c:pt idx="0">
                  <c:v>Fast Food Restaurants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'Data-1'!$A$2:$A$16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'Data-1'!$AA$2:$AA$16</c:f>
              <c:numCache>
                <c:formatCode>0</c:formatCode>
                <c:ptCount val="15"/>
                <c:pt idx="0" formatCode="General">
                  <c:v>25</c:v>
                </c:pt>
                <c:pt idx="1">
                  <c:v>56</c:v>
                </c:pt>
                <c:pt idx="2">
                  <c:v>56</c:v>
                </c:pt>
                <c:pt idx="3">
                  <c:v>55</c:v>
                </c:pt>
                <c:pt idx="4">
                  <c:v>71</c:v>
                </c:pt>
                <c:pt idx="5">
                  <c:v>45</c:v>
                </c:pt>
                <c:pt idx="6">
                  <c:v>51</c:v>
                </c:pt>
                <c:pt idx="7">
                  <c:v>55</c:v>
                </c:pt>
                <c:pt idx="8">
                  <c:v>48</c:v>
                </c:pt>
                <c:pt idx="9">
                  <c:v>44</c:v>
                </c:pt>
                <c:pt idx="10">
                  <c:v>51</c:v>
                </c:pt>
                <c:pt idx="11">
                  <c:v>56</c:v>
                </c:pt>
                <c:pt idx="12">
                  <c:v>52</c:v>
                </c:pt>
                <c:pt idx="13">
                  <c:v>45</c:v>
                </c:pt>
                <c:pt idx="14">
                  <c:v>52</c:v>
                </c:pt>
              </c:numCache>
            </c:numRef>
          </c:val>
        </c:ser>
        <c:dLbls>
          <c:showVal val="1"/>
        </c:dLbls>
        <c:gapWidth val="75"/>
        <c:overlap val="-25"/>
        <c:axId val="85752832"/>
        <c:axId val="85992192"/>
      </c:barChart>
      <c:catAx>
        <c:axId val="85752832"/>
        <c:scaling>
          <c:orientation val="minMax"/>
        </c:scaling>
        <c:axPos val="b"/>
        <c:majorTickMark val="none"/>
        <c:tickLblPos val="nextTo"/>
        <c:crossAx val="85992192"/>
        <c:crosses val="autoZero"/>
        <c:auto val="1"/>
        <c:lblAlgn val="ctr"/>
        <c:lblOffset val="100"/>
      </c:catAx>
      <c:valAx>
        <c:axId val="85992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Percents</a:t>
                </a:r>
              </a:p>
            </c:rich>
          </c:tx>
          <c:layout>
            <c:manualLayout>
              <c:xMode val="edge"/>
              <c:yMode val="edge"/>
              <c:x val="1.3520469032280093E-3"/>
              <c:y val="0.27936496476622441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5752832"/>
        <c:crosses val="autoZero"/>
        <c:crossBetween val="between"/>
      </c:valAx>
    </c:plotArea>
    <c:plotVisOnly val="1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5064625850340129"/>
          <c:y val="0"/>
        </c:manualLayout>
      </c:layout>
      <c:txPr>
        <a:bodyPr/>
        <a:lstStyle/>
        <a:p>
          <a:pPr>
            <a:defRPr sz="1400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0212035995500562"/>
          <c:y val="0.11826981627296589"/>
          <c:w val="0.88254445872837339"/>
          <c:h val="0.67472928317820169"/>
        </c:manualLayout>
      </c:layout>
      <c:barChart>
        <c:barDir val="col"/>
        <c:grouping val="clustered"/>
        <c:ser>
          <c:idx val="0"/>
          <c:order val="0"/>
          <c:tx>
            <c:v>Diabetes</c:v>
          </c:tx>
          <c:dLbls>
            <c:showVal val="1"/>
          </c:dLbls>
          <c:cat>
            <c:strRef>
              <c:f>'Data-1'!$A$3:$A$16</c:f>
              <c:strCache>
                <c:ptCount val="14"/>
                <c:pt idx="0">
                  <c:v>Charles</c:v>
                </c:pt>
                <c:pt idx="1">
                  <c:v>Fredrick</c:v>
                </c:pt>
                <c:pt idx="2">
                  <c:v>Montgomery</c:v>
                </c:pt>
                <c:pt idx="3">
                  <c:v>Prince George's</c:v>
                </c:pt>
                <c:pt idx="4">
                  <c:v>Alexandria</c:v>
                </c:pt>
                <c:pt idx="5">
                  <c:v>Arlington</c:v>
                </c:pt>
                <c:pt idx="6">
                  <c:v>Fairfax</c:v>
                </c:pt>
                <c:pt idx="7">
                  <c:v>Fairfax City</c:v>
                </c:pt>
                <c:pt idx="8">
                  <c:v>Falls Church</c:v>
                </c:pt>
                <c:pt idx="9">
                  <c:v>Loudoun</c:v>
                </c:pt>
                <c:pt idx="10">
                  <c:v>Prince William</c:v>
                </c:pt>
                <c:pt idx="11">
                  <c:v>Manassas</c:v>
                </c:pt>
                <c:pt idx="12">
                  <c:v>Manassas Park</c:v>
                </c:pt>
                <c:pt idx="13">
                  <c:v>District of Columbia</c:v>
                </c:pt>
              </c:strCache>
            </c:strRef>
          </c:cat>
          <c:val>
            <c:numRef>
              <c:f>'Data-1'!$AB$3:$AB$16</c:f>
              <c:numCache>
                <c:formatCode>General</c:formatCode>
                <c:ptCount val="14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11</c:v>
                </c:pt>
                <c:pt idx="4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7</c:v>
                </c:pt>
                <c:pt idx="10">
                  <c:v>9</c:v>
                </c:pt>
                <c:pt idx="11">
                  <c:v>10</c:v>
                </c:pt>
                <c:pt idx="12">
                  <c:v>8</c:v>
                </c:pt>
                <c:pt idx="13">
                  <c:v>8</c:v>
                </c:pt>
              </c:numCache>
            </c:numRef>
          </c:val>
        </c:ser>
        <c:axId val="86031360"/>
        <c:axId val="86045440"/>
      </c:barChart>
      <c:catAx>
        <c:axId val="86031360"/>
        <c:scaling>
          <c:orientation val="minMax"/>
        </c:scaling>
        <c:axPos val="b"/>
        <c:tickLblPos val="nextTo"/>
        <c:crossAx val="86045440"/>
        <c:crosses val="autoZero"/>
        <c:auto val="1"/>
        <c:lblAlgn val="ctr"/>
        <c:lblOffset val="100"/>
      </c:catAx>
      <c:valAx>
        <c:axId val="86045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</a:t>
                </a:r>
              </a:p>
            </c:rich>
          </c:tx>
          <c:layout/>
        </c:title>
        <c:numFmt formatCode="General" sourceLinked="1"/>
        <c:tickLblPos val="nextTo"/>
        <c:crossAx val="8603136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100"/>
      </a:pPr>
      <a:endParaRPr lang="en-US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Could Not See Doctor Due to Cost</a:t>
            </a:r>
          </a:p>
          <a:p>
            <a:pPr>
              <a:defRPr/>
            </a:pPr>
            <a:r>
              <a:rPr lang="en-US" sz="1400" b="0" dirty="0" smtClean="0"/>
              <a:t>Adults </a:t>
            </a:r>
            <a:r>
              <a:rPr lang="en-US" sz="1400" b="0" dirty="0"/>
              <a:t>who reported there was at time in the past 12 months when they needed to see a doctor but could not because of cost</a:t>
            </a:r>
          </a:p>
        </c:rich>
      </c:tx>
      <c:layout>
        <c:manualLayout>
          <c:xMode val="edge"/>
          <c:yMode val="edge"/>
          <c:x val="0.16389908256880736"/>
          <c:y val="1.73582843864453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'Data-1'!$AC$1</c:f>
              <c:strCache>
                <c:ptCount val="1"/>
                <c:pt idx="0">
                  <c:v>Could not See Doctor Due to Cost</c:v>
                </c:pt>
              </c:strCache>
            </c:strRef>
          </c:tx>
          <c:dLbls>
            <c:showVal val="1"/>
          </c:dLbls>
          <c:cat>
            <c:strRef>
              <c:f>'Data-1'!$A$3:$A$16</c:f>
              <c:strCache>
                <c:ptCount val="14"/>
                <c:pt idx="0">
                  <c:v>Charles</c:v>
                </c:pt>
                <c:pt idx="1">
                  <c:v>Fredrick</c:v>
                </c:pt>
                <c:pt idx="2">
                  <c:v>Montgomery</c:v>
                </c:pt>
                <c:pt idx="3">
                  <c:v>Prince George's</c:v>
                </c:pt>
                <c:pt idx="4">
                  <c:v>Alexandria</c:v>
                </c:pt>
                <c:pt idx="5">
                  <c:v>Arlington</c:v>
                </c:pt>
                <c:pt idx="6">
                  <c:v>Fairfax</c:v>
                </c:pt>
                <c:pt idx="7">
                  <c:v>Fairfax City</c:v>
                </c:pt>
                <c:pt idx="8">
                  <c:v>Falls Church</c:v>
                </c:pt>
                <c:pt idx="9">
                  <c:v>Loudoun</c:v>
                </c:pt>
                <c:pt idx="10">
                  <c:v>Prince William</c:v>
                </c:pt>
                <c:pt idx="11">
                  <c:v>Manassas</c:v>
                </c:pt>
                <c:pt idx="12">
                  <c:v>Manassas Park</c:v>
                </c:pt>
                <c:pt idx="13">
                  <c:v>District of Columbia</c:v>
                </c:pt>
              </c:strCache>
            </c:strRef>
          </c:cat>
          <c:val>
            <c:numRef>
              <c:f>'Data-1'!$AC$3:$AC$16</c:f>
              <c:numCache>
                <c:formatCode>General</c:formatCode>
                <c:ptCount val="1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14</c:v>
                </c:pt>
                <c:pt idx="4">
                  <c:v>13</c:v>
                </c:pt>
                <c:pt idx="5">
                  <c:v>8</c:v>
                </c:pt>
                <c:pt idx="6">
                  <c:v>8</c:v>
                </c:pt>
                <c:pt idx="9">
                  <c:v>9</c:v>
                </c:pt>
                <c:pt idx="10">
                  <c:v>11</c:v>
                </c:pt>
                <c:pt idx="13">
                  <c:v>10</c:v>
                </c:pt>
              </c:numCache>
            </c:numRef>
          </c:val>
        </c:ser>
        <c:axId val="86139264"/>
        <c:axId val="86140800"/>
      </c:barChart>
      <c:catAx>
        <c:axId val="86139264"/>
        <c:scaling>
          <c:orientation val="minMax"/>
        </c:scaling>
        <c:axPos val="b"/>
        <c:tickLblPos val="nextTo"/>
        <c:crossAx val="86140800"/>
        <c:crosses val="autoZero"/>
        <c:auto val="1"/>
        <c:lblAlgn val="ctr"/>
        <c:lblOffset val="100"/>
      </c:catAx>
      <c:valAx>
        <c:axId val="86140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042813455657496E-2"/>
              <c:y val="0.36959973265508456"/>
            </c:manualLayout>
          </c:layout>
        </c:title>
        <c:numFmt formatCode="General" sourceLinked="1"/>
        <c:tickLblPos val="nextTo"/>
        <c:crossAx val="86139264"/>
        <c:crosses val="autoZero"/>
        <c:crossBetween val="between"/>
      </c:valAx>
    </c:plotArea>
    <c:plotVisOnly val="1"/>
  </c:chart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Illiteracy</a:t>
            </a:r>
          </a:p>
          <a:p>
            <a:pPr>
              <a:defRPr/>
            </a:pPr>
            <a:r>
              <a:rPr lang="en-US" sz="1100" dirty="0"/>
              <a:t>(Age</a:t>
            </a:r>
            <a:r>
              <a:rPr lang="en-US" sz="1100" baseline="0" dirty="0"/>
              <a:t> 16 and older that lacks basic prose literacy skills)* </a:t>
            </a:r>
            <a:endParaRPr lang="en-US" sz="1100" dirty="0"/>
          </a:p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6267418277260866"/>
          <c:y val="3.0403650160179787E-2"/>
        </c:manualLayout>
      </c:layout>
    </c:title>
    <c:plotArea>
      <c:layout>
        <c:manualLayout>
          <c:layoutTarget val="inner"/>
          <c:xMode val="edge"/>
          <c:yMode val="edge"/>
          <c:x val="5.0514547678036703E-2"/>
          <c:y val="0.17402431834136828"/>
          <c:w val="0.90537912317102953"/>
          <c:h val="0.48181625743429235"/>
        </c:manualLayout>
      </c:layout>
      <c:barChart>
        <c:barDir val="col"/>
        <c:grouping val="clustered"/>
        <c:ser>
          <c:idx val="0"/>
          <c:order val="0"/>
          <c:tx>
            <c:strRef>
              <c:f>'Data-1'!$AD$1</c:f>
              <c:strCache>
                <c:ptCount val="1"/>
                <c:pt idx="0">
                  <c:v>Illiteracy </c:v>
                </c:pt>
              </c:strCache>
            </c:strRef>
          </c:tx>
          <c:cat>
            <c:strRef>
              <c:f>'Data-1'!$A$3:$A$16</c:f>
              <c:strCache>
                <c:ptCount val="14"/>
                <c:pt idx="0">
                  <c:v>Charles</c:v>
                </c:pt>
                <c:pt idx="1">
                  <c:v>Fredrick</c:v>
                </c:pt>
                <c:pt idx="2">
                  <c:v>Montgomery</c:v>
                </c:pt>
                <c:pt idx="3">
                  <c:v>Prince George's</c:v>
                </c:pt>
                <c:pt idx="4">
                  <c:v>Alexandria</c:v>
                </c:pt>
                <c:pt idx="5">
                  <c:v>Arlington</c:v>
                </c:pt>
                <c:pt idx="6">
                  <c:v>Fairfax</c:v>
                </c:pt>
                <c:pt idx="7">
                  <c:v>Fairfax City</c:v>
                </c:pt>
                <c:pt idx="8">
                  <c:v>Falls Church</c:v>
                </c:pt>
                <c:pt idx="9">
                  <c:v>Loudoun</c:v>
                </c:pt>
                <c:pt idx="10">
                  <c:v>Prince William</c:v>
                </c:pt>
                <c:pt idx="11">
                  <c:v>Manassas</c:v>
                </c:pt>
                <c:pt idx="12">
                  <c:v>Manassas Park</c:v>
                </c:pt>
                <c:pt idx="13">
                  <c:v>District of Columbia</c:v>
                </c:pt>
              </c:strCache>
            </c:strRef>
          </c:cat>
          <c:val>
            <c:numRef>
              <c:f>'Data-1'!$AD$2:$AD$16</c:f>
              <c:numCache>
                <c:formatCode>General</c:formatCode>
                <c:ptCount val="15"/>
                <c:pt idx="1">
                  <c:v>9.1</c:v>
                </c:pt>
                <c:pt idx="2">
                  <c:v>6.2</c:v>
                </c:pt>
                <c:pt idx="3">
                  <c:v>10.8</c:v>
                </c:pt>
                <c:pt idx="4">
                  <c:v>21.9</c:v>
                </c:pt>
                <c:pt idx="5">
                  <c:v>15.5</c:v>
                </c:pt>
                <c:pt idx="6">
                  <c:v>16.8</c:v>
                </c:pt>
                <c:pt idx="7">
                  <c:v>11.1</c:v>
                </c:pt>
                <c:pt idx="8">
                  <c:v>13.9</c:v>
                </c:pt>
                <c:pt idx="9">
                  <c:v>6.6</c:v>
                </c:pt>
                <c:pt idx="10">
                  <c:v>7.1</c:v>
                </c:pt>
                <c:pt idx="11">
                  <c:v>10.7</c:v>
                </c:pt>
                <c:pt idx="12">
                  <c:v>13.5</c:v>
                </c:pt>
                <c:pt idx="13">
                  <c:v>16.100000000000001</c:v>
                </c:pt>
              </c:numCache>
            </c:numRef>
          </c:val>
        </c:ser>
        <c:dLbls>
          <c:showVal val="1"/>
        </c:dLbls>
        <c:gapWidth val="75"/>
        <c:overlap val="-25"/>
        <c:axId val="86161664"/>
        <c:axId val="86052864"/>
      </c:barChart>
      <c:catAx>
        <c:axId val="86161664"/>
        <c:scaling>
          <c:orientation val="minMax"/>
        </c:scaling>
        <c:axPos val="b"/>
        <c:majorTickMark val="none"/>
        <c:tickLblPos val="nextTo"/>
        <c:crossAx val="86052864"/>
        <c:crosses val="autoZero"/>
        <c:auto val="1"/>
        <c:lblAlgn val="ctr"/>
        <c:lblOffset val="100"/>
      </c:catAx>
      <c:valAx>
        <c:axId val="86052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</a:t>
                </a:r>
                <a:r>
                  <a:rPr lang="en-US" baseline="0"/>
                  <a:t> population 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6161664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Poor Physical Health Days</a:t>
            </a:r>
            <a:r>
              <a:rPr lang="en-US" sz="1200"/>
              <a:t>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790507436570429"/>
          <c:y val="0.13486393729458468"/>
          <c:w val="0.83153937007874013"/>
          <c:h val="0.42733660856862798"/>
        </c:manualLayout>
      </c:layout>
      <c:barChart>
        <c:barDir val="col"/>
        <c:grouping val="clustered"/>
        <c:ser>
          <c:idx val="0"/>
          <c:order val="0"/>
          <c:tx>
            <c:strRef>
              <c:f>'Data-1'!$D$1</c:f>
              <c:strCache>
                <c:ptCount val="1"/>
                <c:pt idx="0">
                  <c:v>Poor Physical Health Days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'Data-1'!$D$2:$D$16</c:f>
              <c:numCache>
                <c:formatCode>General</c:formatCode>
                <c:ptCount val="15"/>
                <c:pt idx="0">
                  <c:v>2.6</c:v>
                </c:pt>
                <c:pt idx="1">
                  <c:v>3.1</c:v>
                </c:pt>
                <c:pt idx="2">
                  <c:v>2.8</c:v>
                </c:pt>
                <c:pt idx="3">
                  <c:v>2.6</c:v>
                </c:pt>
                <c:pt idx="4">
                  <c:v>3</c:v>
                </c:pt>
                <c:pt idx="5">
                  <c:v>2.4</c:v>
                </c:pt>
                <c:pt idx="6">
                  <c:v>2.6</c:v>
                </c:pt>
                <c:pt idx="7">
                  <c:v>2.2999999999999998</c:v>
                </c:pt>
                <c:pt idx="8">
                  <c:v>2</c:v>
                </c:pt>
                <c:pt idx="9">
                  <c:v>1.3</c:v>
                </c:pt>
                <c:pt idx="10">
                  <c:v>2.4</c:v>
                </c:pt>
                <c:pt idx="11">
                  <c:v>3.3</c:v>
                </c:pt>
                <c:pt idx="12">
                  <c:v>2.2000000000000002</c:v>
                </c:pt>
                <c:pt idx="14">
                  <c:v>2.9</c:v>
                </c:pt>
              </c:numCache>
            </c:numRef>
          </c:val>
        </c:ser>
        <c:dLbls>
          <c:showVal val="1"/>
        </c:dLbls>
        <c:gapWidth val="75"/>
        <c:overlap val="-25"/>
        <c:axId val="53775744"/>
        <c:axId val="77673600"/>
      </c:barChart>
      <c:catAx>
        <c:axId val="53775744"/>
        <c:scaling>
          <c:orientation val="minMax"/>
        </c:scaling>
        <c:axPos val="b"/>
        <c:majorTickMark val="none"/>
        <c:tickLblPos val="nextTo"/>
        <c:crossAx val="77673600"/>
        <c:crosses val="autoZero"/>
        <c:auto val="1"/>
        <c:lblAlgn val="ctr"/>
        <c:lblOffset val="100"/>
      </c:catAx>
      <c:valAx>
        <c:axId val="77673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Days</a:t>
                </a:r>
              </a:p>
            </c:rich>
          </c:tx>
          <c:layout>
            <c:manualLayout>
              <c:xMode val="edge"/>
              <c:yMode val="edge"/>
              <c:x val="2.05570247115337E-2"/>
              <c:y val="0.2285914539110392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53775744"/>
        <c:crosses val="autoZero"/>
        <c:crossBetween val="between"/>
      </c:valAx>
    </c:plotArea>
    <c:plotVisOnly val="1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Illiteracy</a:t>
            </a:r>
          </a:p>
          <a:p>
            <a:pPr>
              <a:defRPr/>
            </a:pPr>
            <a:r>
              <a:rPr lang="en-US"/>
              <a:t>Age 16 and over that lack basic prose literacy skills  </a:t>
            </a:r>
          </a:p>
        </c:rich>
      </c:tx>
      <c:layout>
        <c:manualLayout>
          <c:xMode val="edge"/>
          <c:yMode val="edge"/>
          <c:x val="0.13519009759702372"/>
          <c:y val="0"/>
        </c:manualLayout>
      </c:layout>
    </c:title>
    <c:plotArea>
      <c:layout/>
      <c:barChart>
        <c:barDir val="col"/>
        <c:grouping val="clustered"/>
        <c:ser>
          <c:idx val="1"/>
          <c:order val="0"/>
          <c:tx>
            <c:strRef>
              <c:f>'Data-1'!$AD$1</c:f>
              <c:strCache>
                <c:ptCount val="1"/>
                <c:pt idx="0">
                  <c:v>Illiteracy </c:v>
                </c:pt>
              </c:strCache>
            </c:strRef>
          </c:tx>
          <c:spPr>
            <a:solidFill>
              <a:schemeClr val="accent1"/>
            </a:solidFill>
          </c:spPr>
          <c:dLbls>
            <c:showVal val="1"/>
          </c:dLbls>
          <c:cat>
            <c:strRef>
              <c:f>'Data-1'!$A$3:$A$16</c:f>
              <c:strCache>
                <c:ptCount val="14"/>
                <c:pt idx="0">
                  <c:v>Charles</c:v>
                </c:pt>
                <c:pt idx="1">
                  <c:v>Fredrick</c:v>
                </c:pt>
                <c:pt idx="2">
                  <c:v>Montgomery</c:v>
                </c:pt>
                <c:pt idx="3">
                  <c:v>Prince George's</c:v>
                </c:pt>
                <c:pt idx="4">
                  <c:v>Alexandria</c:v>
                </c:pt>
                <c:pt idx="5">
                  <c:v>Arlington</c:v>
                </c:pt>
                <c:pt idx="6">
                  <c:v>Fairfax</c:v>
                </c:pt>
                <c:pt idx="7">
                  <c:v>Fairfax City</c:v>
                </c:pt>
                <c:pt idx="8">
                  <c:v>Falls Church</c:v>
                </c:pt>
                <c:pt idx="9">
                  <c:v>Loudoun</c:v>
                </c:pt>
                <c:pt idx="10">
                  <c:v>Prince William</c:v>
                </c:pt>
                <c:pt idx="11">
                  <c:v>Manassas</c:v>
                </c:pt>
                <c:pt idx="12">
                  <c:v>Manassas Park</c:v>
                </c:pt>
                <c:pt idx="13">
                  <c:v>District of Columbia</c:v>
                </c:pt>
              </c:strCache>
            </c:strRef>
          </c:cat>
          <c:val>
            <c:numRef>
              <c:f>'Data-1'!$AD$3:$AD$16</c:f>
              <c:numCache>
                <c:formatCode>General</c:formatCode>
                <c:ptCount val="14"/>
                <c:pt idx="0">
                  <c:v>9.1</c:v>
                </c:pt>
                <c:pt idx="1">
                  <c:v>6.2</c:v>
                </c:pt>
                <c:pt idx="2">
                  <c:v>10.8</c:v>
                </c:pt>
                <c:pt idx="3">
                  <c:v>21.9</c:v>
                </c:pt>
                <c:pt idx="4">
                  <c:v>15.5</c:v>
                </c:pt>
                <c:pt idx="5">
                  <c:v>16.8</c:v>
                </c:pt>
                <c:pt idx="6">
                  <c:v>11.1</c:v>
                </c:pt>
                <c:pt idx="7">
                  <c:v>13.9</c:v>
                </c:pt>
                <c:pt idx="8">
                  <c:v>6.6</c:v>
                </c:pt>
                <c:pt idx="9">
                  <c:v>7.1</c:v>
                </c:pt>
                <c:pt idx="10">
                  <c:v>10.7</c:v>
                </c:pt>
                <c:pt idx="11">
                  <c:v>13.5</c:v>
                </c:pt>
                <c:pt idx="12">
                  <c:v>16.100000000000001</c:v>
                </c:pt>
              </c:numCache>
            </c:numRef>
          </c:val>
        </c:ser>
        <c:axId val="86096512"/>
        <c:axId val="86098304"/>
      </c:barChart>
      <c:catAx>
        <c:axId val="86096512"/>
        <c:scaling>
          <c:orientation val="minMax"/>
        </c:scaling>
        <c:axPos val="b"/>
        <c:tickLblPos val="nextTo"/>
        <c:crossAx val="86098304"/>
        <c:crosses val="autoZero"/>
        <c:auto val="1"/>
        <c:lblAlgn val="ctr"/>
        <c:lblOffset val="100"/>
      </c:catAx>
      <c:valAx>
        <c:axId val="8609830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86096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Poor Mental Health Days</a:t>
            </a:r>
          </a:p>
          <a:p>
            <a:pPr>
              <a:defRPr/>
            </a:pPr>
            <a:r>
              <a:rPr lang="en-US" sz="1200"/>
              <a:t>(Age Adjusted)*</a:t>
            </a:r>
          </a:p>
        </c:rich>
      </c:tx>
      <c:layout>
        <c:manualLayout>
          <c:xMode val="edge"/>
          <c:yMode val="edge"/>
          <c:x val="0.37198806967310966"/>
          <c:y val="1.7119437126875896E-2"/>
        </c:manualLayout>
      </c:layout>
    </c:title>
    <c:plotArea>
      <c:layout>
        <c:manualLayout>
          <c:layoutTarget val="inner"/>
          <c:xMode val="edge"/>
          <c:yMode val="edge"/>
          <c:x val="0.13790499716947247"/>
          <c:y val="0.14757920380425554"/>
          <c:w val="0.83153937007874013"/>
          <c:h val="0.42265741860637324"/>
        </c:manualLayout>
      </c:layout>
      <c:barChart>
        <c:barDir val="col"/>
        <c:grouping val="clustered"/>
        <c:ser>
          <c:idx val="0"/>
          <c:order val="0"/>
          <c:tx>
            <c:strRef>
              <c:f>'Data-1'!$E$1</c:f>
              <c:strCache>
                <c:ptCount val="1"/>
                <c:pt idx="0">
                  <c:v>Poor Mental Health Days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'Data-1'!$E$2:$E$16</c:f>
              <c:numCache>
                <c:formatCode>General</c:formatCode>
                <c:ptCount val="15"/>
                <c:pt idx="0">
                  <c:v>2.2999999999999998</c:v>
                </c:pt>
                <c:pt idx="1">
                  <c:v>2.8</c:v>
                </c:pt>
                <c:pt idx="2">
                  <c:v>3.2</c:v>
                </c:pt>
                <c:pt idx="3">
                  <c:v>2.6</c:v>
                </c:pt>
                <c:pt idx="4">
                  <c:v>3</c:v>
                </c:pt>
                <c:pt idx="5">
                  <c:v>2.2000000000000002</c:v>
                </c:pt>
                <c:pt idx="6">
                  <c:v>2.5</c:v>
                </c:pt>
                <c:pt idx="7">
                  <c:v>2.1</c:v>
                </c:pt>
                <c:pt idx="8">
                  <c:v>1.1000000000000001</c:v>
                </c:pt>
                <c:pt idx="9">
                  <c:v>1.9000000000000001</c:v>
                </c:pt>
                <c:pt idx="10">
                  <c:v>2.5</c:v>
                </c:pt>
                <c:pt idx="11">
                  <c:v>3.2</c:v>
                </c:pt>
                <c:pt idx="12">
                  <c:v>2.7</c:v>
                </c:pt>
                <c:pt idx="14">
                  <c:v>2.9</c:v>
                </c:pt>
              </c:numCache>
            </c:numRef>
          </c:val>
        </c:ser>
        <c:dLbls>
          <c:showVal val="1"/>
        </c:dLbls>
        <c:gapWidth val="75"/>
        <c:overlap val="-25"/>
        <c:axId val="84150144"/>
        <c:axId val="84151680"/>
      </c:barChart>
      <c:catAx>
        <c:axId val="84150144"/>
        <c:scaling>
          <c:orientation val="minMax"/>
        </c:scaling>
        <c:axPos val="b"/>
        <c:majorTickMark val="none"/>
        <c:tickLblPos val="nextTo"/>
        <c:crossAx val="84151680"/>
        <c:crosses val="autoZero"/>
        <c:auto val="1"/>
        <c:lblAlgn val="ctr"/>
        <c:lblOffset val="100"/>
      </c:catAx>
      <c:valAx>
        <c:axId val="841516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Days</a:t>
                </a:r>
              </a:p>
            </c:rich>
          </c:tx>
          <c:layout>
            <c:manualLayout>
              <c:xMode val="edge"/>
              <c:yMode val="edge"/>
              <c:x val="2.4168808795807729E-2"/>
              <c:y val="0.26957289429730497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150144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Low Birthweight</a:t>
            </a:r>
            <a:r>
              <a:rPr lang="en-US" sz="1200"/>
              <a:t>*</a:t>
            </a:r>
          </a:p>
        </c:rich>
      </c:tx>
      <c:layout>
        <c:manualLayout>
          <c:xMode val="edge"/>
          <c:yMode val="edge"/>
          <c:x val="0.38937129386604519"/>
          <c:y val="1.7358284386445301E-2"/>
        </c:manualLayout>
      </c:layout>
    </c:title>
    <c:plotArea>
      <c:layout>
        <c:manualLayout>
          <c:layoutTarget val="inner"/>
          <c:xMode val="edge"/>
          <c:yMode val="edge"/>
          <c:x val="0.12263779527559072"/>
          <c:y val="0.1202315648847236"/>
          <c:w val="0.84654798185252889"/>
          <c:h val="0.47513551808594617"/>
        </c:manualLayout>
      </c:layout>
      <c:barChart>
        <c:barDir val="col"/>
        <c:grouping val="clustered"/>
        <c:ser>
          <c:idx val="0"/>
          <c:order val="0"/>
          <c:tx>
            <c:strRef>
              <c:f>'Data-1'!$F$1</c:f>
              <c:strCache>
                <c:ptCount val="1"/>
                <c:pt idx="0">
                  <c:v>Low Birthweight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'Data-1'!$F$2:$F$16</c:f>
              <c:numCache>
                <c:formatCode>0.0</c:formatCode>
                <c:ptCount val="15"/>
                <c:pt idx="0" formatCode="General">
                  <c:v>6</c:v>
                </c:pt>
                <c:pt idx="1">
                  <c:v>9</c:v>
                </c:pt>
                <c:pt idx="2">
                  <c:v>7.4</c:v>
                </c:pt>
                <c:pt idx="3">
                  <c:v>8</c:v>
                </c:pt>
                <c:pt idx="4">
                  <c:v>10.5</c:v>
                </c:pt>
                <c:pt idx="5">
                  <c:v>7.5</c:v>
                </c:pt>
                <c:pt idx="6">
                  <c:v>6.4</c:v>
                </c:pt>
                <c:pt idx="7">
                  <c:v>6.8</c:v>
                </c:pt>
                <c:pt idx="8">
                  <c:v>8</c:v>
                </c:pt>
                <c:pt idx="9">
                  <c:v>6.8</c:v>
                </c:pt>
                <c:pt idx="10">
                  <c:v>7</c:v>
                </c:pt>
                <c:pt idx="11">
                  <c:v>7</c:v>
                </c:pt>
                <c:pt idx="12">
                  <c:v>6.8</c:v>
                </c:pt>
                <c:pt idx="13">
                  <c:v>5.8</c:v>
                </c:pt>
                <c:pt idx="14">
                  <c:v>11.1</c:v>
                </c:pt>
              </c:numCache>
            </c:numRef>
          </c:val>
        </c:ser>
        <c:dLbls>
          <c:showVal val="1"/>
        </c:dLbls>
        <c:gapWidth val="75"/>
        <c:overlap val="-25"/>
        <c:axId val="84280064"/>
        <c:axId val="84281600"/>
      </c:barChart>
      <c:catAx>
        <c:axId val="84280064"/>
        <c:scaling>
          <c:orientation val="minMax"/>
        </c:scaling>
        <c:axPos val="b"/>
        <c:majorTickMark val="none"/>
        <c:tickLblPos val="nextTo"/>
        <c:crossAx val="84281600"/>
        <c:crosses val="autoZero"/>
        <c:auto val="1"/>
        <c:lblAlgn val="ctr"/>
        <c:lblOffset val="100"/>
      </c:catAx>
      <c:valAx>
        <c:axId val="84281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280064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 Adult Smoking Prevalence </a:t>
            </a:r>
            <a:r>
              <a:rPr lang="en-US" sz="1200"/>
              <a:t>*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07524059492564"/>
          <c:y val="0.13956072655097221"/>
          <c:w val="0.81869203849519312"/>
          <c:h val="0.40255650879461108"/>
        </c:manualLayout>
      </c:layout>
      <c:barChart>
        <c:barDir val="col"/>
        <c:grouping val="clustered"/>
        <c:ser>
          <c:idx val="0"/>
          <c:order val="0"/>
          <c:tx>
            <c:strRef>
              <c:f>'Data-1'!$G$1</c:f>
              <c:strCache>
                <c:ptCount val="1"/>
                <c:pt idx="0">
                  <c:v>Adult Smoking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'Data-1'!$G$2:$G$16</c:f>
              <c:numCache>
                <c:formatCode>0</c:formatCode>
                <c:ptCount val="15"/>
                <c:pt idx="0" formatCode="General">
                  <c:v>14</c:v>
                </c:pt>
                <c:pt idx="1">
                  <c:v>16</c:v>
                </c:pt>
                <c:pt idx="2">
                  <c:v>17</c:v>
                </c:pt>
                <c:pt idx="3">
                  <c:v>9</c:v>
                </c:pt>
                <c:pt idx="4">
                  <c:v>15</c:v>
                </c:pt>
                <c:pt idx="5">
                  <c:v>13</c:v>
                </c:pt>
                <c:pt idx="6">
                  <c:v>12</c:v>
                </c:pt>
                <c:pt idx="7">
                  <c:v>13</c:v>
                </c:pt>
                <c:pt idx="8">
                  <c:v>6</c:v>
                </c:pt>
                <c:pt idx="10">
                  <c:v>12</c:v>
                </c:pt>
                <c:pt idx="11">
                  <c:v>19</c:v>
                </c:pt>
                <c:pt idx="14">
                  <c:v>18</c:v>
                </c:pt>
              </c:numCache>
            </c:numRef>
          </c:val>
        </c:ser>
        <c:dLbls>
          <c:showVal val="1"/>
        </c:dLbls>
        <c:gapWidth val="75"/>
        <c:overlap val="-25"/>
        <c:axId val="84327808"/>
        <c:axId val="84337792"/>
      </c:barChart>
      <c:catAx>
        <c:axId val="84327808"/>
        <c:scaling>
          <c:orientation val="minMax"/>
        </c:scaling>
        <c:axPos val="b"/>
        <c:majorTickMark val="none"/>
        <c:tickLblPos val="nextTo"/>
        <c:crossAx val="84337792"/>
        <c:crosses val="autoZero"/>
        <c:auto val="1"/>
        <c:lblAlgn val="ctr"/>
        <c:lblOffset val="100"/>
      </c:catAx>
      <c:valAx>
        <c:axId val="84337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9741862164136766E-2"/>
              <c:y val="0.26859313536964813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327808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Adult Obesity</a:t>
            </a:r>
            <a:r>
              <a:rPr lang="en-US" sz="1200"/>
              <a:t>*</a:t>
            </a:r>
          </a:p>
          <a:p>
            <a:pPr>
              <a:defRPr/>
            </a:pPr>
            <a:r>
              <a:rPr lang="en-US" sz="1100">
                <a:latin typeface="Times New Roman" pitchFamily="18" charset="0"/>
                <a:cs typeface="Times New Roman" pitchFamily="18" charset="0"/>
              </a:rPr>
              <a:t>BMI&gt;=30</a:t>
            </a:r>
          </a:p>
        </c:rich>
      </c:tx>
      <c:layout>
        <c:manualLayout>
          <c:xMode val="edge"/>
          <c:yMode val="edge"/>
          <c:x val="0.42724075399665989"/>
          <c:y val="3.0376997676279334E-2"/>
        </c:manualLayout>
      </c:layout>
    </c:title>
    <c:plotArea>
      <c:layout>
        <c:manualLayout>
          <c:layoutTarget val="inner"/>
          <c:xMode val="edge"/>
          <c:yMode val="edge"/>
          <c:x val="0.11426919139728606"/>
          <c:y val="0.15910455791364017"/>
          <c:w val="0.85294928706924777"/>
          <c:h val="0.41965203103074833"/>
        </c:manualLayout>
      </c:layout>
      <c:barChart>
        <c:barDir val="col"/>
        <c:grouping val="clustered"/>
        <c:ser>
          <c:idx val="0"/>
          <c:order val="0"/>
          <c:tx>
            <c:strRef>
              <c:f>'Data-1'!$H$1</c:f>
              <c:strCache>
                <c:ptCount val="1"/>
                <c:pt idx="0">
                  <c:v>Adult Obesity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'Data-1'!$H$2:$H$16</c:f>
              <c:numCache>
                <c:formatCode>0</c:formatCode>
                <c:ptCount val="15"/>
                <c:pt idx="0" formatCode="General">
                  <c:v>25</c:v>
                </c:pt>
                <c:pt idx="1">
                  <c:v>33</c:v>
                </c:pt>
                <c:pt idx="2">
                  <c:v>27</c:v>
                </c:pt>
                <c:pt idx="3">
                  <c:v>18</c:v>
                </c:pt>
                <c:pt idx="4">
                  <c:v>34</c:v>
                </c:pt>
                <c:pt idx="5">
                  <c:v>20</c:v>
                </c:pt>
                <c:pt idx="6">
                  <c:v>19</c:v>
                </c:pt>
                <c:pt idx="7">
                  <c:v>24</c:v>
                </c:pt>
                <c:pt idx="8">
                  <c:v>28</c:v>
                </c:pt>
                <c:pt idx="9">
                  <c:v>26</c:v>
                </c:pt>
                <c:pt idx="10">
                  <c:v>23</c:v>
                </c:pt>
                <c:pt idx="11">
                  <c:v>27</c:v>
                </c:pt>
                <c:pt idx="12">
                  <c:v>29</c:v>
                </c:pt>
                <c:pt idx="13">
                  <c:v>30</c:v>
                </c:pt>
                <c:pt idx="14">
                  <c:v>22</c:v>
                </c:pt>
              </c:numCache>
            </c:numRef>
          </c:val>
        </c:ser>
        <c:dLbls>
          <c:showVal val="1"/>
        </c:dLbls>
        <c:gapWidth val="75"/>
        <c:overlap val="-25"/>
        <c:axId val="84400000"/>
        <c:axId val="84401536"/>
      </c:barChart>
      <c:catAx>
        <c:axId val="84400000"/>
        <c:scaling>
          <c:orientation val="minMax"/>
        </c:scaling>
        <c:axPos val="b"/>
        <c:majorTickMark val="none"/>
        <c:tickLblPos val="nextTo"/>
        <c:crossAx val="84401536"/>
        <c:crosses val="autoZero"/>
        <c:auto val="1"/>
        <c:lblAlgn val="ctr"/>
        <c:lblOffset val="100"/>
      </c:catAx>
      <c:valAx>
        <c:axId val="84401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7.9947215470524587E-3"/>
              <c:y val="0.29882900371525783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400000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/>
              <a:t>Physical Inactivity</a:t>
            </a:r>
          </a:p>
          <a:p>
            <a:pPr algn="ctr">
              <a:defRPr/>
            </a:pPr>
            <a:r>
              <a:rPr lang="en-US" sz="1200"/>
              <a:t>Percent</a:t>
            </a:r>
            <a:r>
              <a:rPr lang="en-US" sz="1200" baseline="0"/>
              <a:t>  of adults twenty and over reporting no lesiure time physical activities</a:t>
            </a:r>
            <a:r>
              <a:rPr lang="en-US" sz="1200"/>
              <a:t>*</a:t>
            </a: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19484147446170999"/>
          <c:y val="4.3395710966113332E-2"/>
        </c:manualLayout>
      </c:layout>
    </c:title>
    <c:plotArea>
      <c:layout>
        <c:manualLayout>
          <c:layoutTarget val="inner"/>
          <c:xMode val="edge"/>
          <c:yMode val="edge"/>
          <c:x val="0.12706840136372041"/>
          <c:y val="0.24413512827025655"/>
          <c:w val="0.76828360865819634"/>
          <c:h val="0.32539523130328402"/>
        </c:manualLayout>
      </c:layout>
      <c:barChart>
        <c:barDir val="col"/>
        <c:grouping val="clustered"/>
        <c:ser>
          <c:idx val="0"/>
          <c:order val="0"/>
          <c:tx>
            <c:strRef>
              <c:f>'Data-1'!$A$3:$A$16</c:f>
              <c:strCache>
                <c:ptCount val="1"/>
                <c:pt idx="0">
                  <c:v>Charles Fredrick Montgomery Prince George's Alexandria Arlington Fairfax Fairfax City Falls Church Loudoun Prince William Manassas Manassas Park District of Columbia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'Data-1'!$A$2:$A$16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'Data-1'!$I$2:$I$16</c:f>
              <c:numCache>
                <c:formatCode>General</c:formatCode>
                <c:ptCount val="15"/>
                <c:pt idx="0">
                  <c:v>21</c:v>
                </c:pt>
                <c:pt idx="1">
                  <c:v>24</c:v>
                </c:pt>
                <c:pt idx="2">
                  <c:v>22</c:v>
                </c:pt>
                <c:pt idx="3">
                  <c:v>17</c:v>
                </c:pt>
                <c:pt idx="4">
                  <c:v>25</c:v>
                </c:pt>
                <c:pt idx="5">
                  <c:v>18</c:v>
                </c:pt>
                <c:pt idx="6">
                  <c:v>17</c:v>
                </c:pt>
                <c:pt idx="7">
                  <c:v>19</c:v>
                </c:pt>
                <c:pt idx="8">
                  <c:v>27</c:v>
                </c:pt>
                <c:pt idx="9">
                  <c:v>22</c:v>
                </c:pt>
                <c:pt idx="10">
                  <c:v>20</c:v>
                </c:pt>
                <c:pt idx="11">
                  <c:v>21</c:v>
                </c:pt>
                <c:pt idx="12">
                  <c:v>25</c:v>
                </c:pt>
                <c:pt idx="13">
                  <c:v>25</c:v>
                </c:pt>
                <c:pt idx="14">
                  <c:v>20</c:v>
                </c:pt>
              </c:numCache>
            </c:numRef>
          </c:val>
        </c:ser>
        <c:dLbls>
          <c:showVal val="1"/>
        </c:dLbls>
        <c:gapWidth val="75"/>
        <c:overlap val="-25"/>
        <c:axId val="84611840"/>
        <c:axId val="84613376"/>
      </c:barChart>
      <c:catAx>
        <c:axId val="84611840"/>
        <c:scaling>
          <c:orientation val="minMax"/>
        </c:scaling>
        <c:axPos val="b"/>
        <c:majorTickMark val="none"/>
        <c:tickLblPos val="nextTo"/>
        <c:crossAx val="84613376"/>
        <c:crosses val="autoZero"/>
        <c:auto val="1"/>
        <c:lblAlgn val="ctr"/>
        <c:lblOffset val="100"/>
      </c:catAx>
      <c:valAx>
        <c:axId val="84613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</a:t>
                </a:r>
              </a:p>
            </c:rich>
          </c:tx>
          <c:layout>
            <c:manualLayout>
              <c:xMode val="edge"/>
              <c:yMode val="edge"/>
              <c:x val="1.3888888888888944E-2"/>
              <c:y val="0.31089311752697585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611840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Excessive Drinking</a:t>
            </a:r>
            <a:r>
              <a:rPr lang="en-US" sz="1200" dirty="0" smtClean="0"/>
              <a:t>*</a:t>
            </a:r>
          </a:p>
          <a:p>
            <a:pPr>
              <a:defRPr/>
            </a:pPr>
            <a:r>
              <a:rPr lang="en-US" sz="1200" dirty="0" smtClean="0"/>
              <a:t>(% of adults that report either binge or heavy drinking)</a:t>
            </a:r>
            <a:endParaRPr lang="en-U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3323687895903472"/>
          <c:y val="0.12497810591631191"/>
          <c:w val="0.83620748819825086"/>
          <c:h val="0.4377850648968144"/>
        </c:manualLayout>
      </c:layout>
      <c:barChart>
        <c:barDir val="col"/>
        <c:grouping val="clustered"/>
        <c:ser>
          <c:idx val="0"/>
          <c:order val="0"/>
          <c:tx>
            <c:strRef>
              <c:f>'Data-1'!$J$1</c:f>
              <c:strCache>
                <c:ptCount val="1"/>
                <c:pt idx="0">
                  <c:v>Excessive Drinking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Notes!$B$4:$B$18</c:f>
              <c:strCache>
                <c:ptCount val="15"/>
                <c:pt idx="0">
                  <c:v>National Benchmark</c:v>
                </c:pt>
                <c:pt idx="1">
                  <c:v>Charles</c:v>
                </c:pt>
                <c:pt idx="2">
                  <c:v>Fredrick</c:v>
                </c:pt>
                <c:pt idx="3">
                  <c:v>Montgomery</c:v>
                </c:pt>
                <c:pt idx="4">
                  <c:v>Prince George's</c:v>
                </c:pt>
                <c:pt idx="5">
                  <c:v>Alexandria</c:v>
                </c:pt>
                <c:pt idx="6">
                  <c:v>Arlington</c:v>
                </c:pt>
                <c:pt idx="7">
                  <c:v>Fairfax</c:v>
                </c:pt>
                <c:pt idx="8">
                  <c:v>Fairfax City</c:v>
                </c:pt>
                <c:pt idx="9">
                  <c:v>Falls Church</c:v>
                </c:pt>
                <c:pt idx="10">
                  <c:v>Loudoun</c:v>
                </c:pt>
                <c:pt idx="11">
                  <c:v>Prince William</c:v>
                </c:pt>
                <c:pt idx="12">
                  <c:v>Manassas</c:v>
                </c:pt>
                <c:pt idx="13">
                  <c:v>Manassas Park</c:v>
                </c:pt>
                <c:pt idx="14">
                  <c:v>District of Columbia</c:v>
                </c:pt>
              </c:strCache>
            </c:strRef>
          </c:cat>
          <c:val>
            <c:numRef>
              <c:f>'Data-1'!$J$2:$J$16</c:f>
              <c:numCache>
                <c:formatCode>0</c:formatCode>
                <c:ptCount val="15"/>
                <c:pt idx="0" formatCode="General">
                  <c:v>8</c:v>
                </c:pt>
                <c:pt idx="1">
                  <c:v>14</c:v>
                </c:pt>
                <c:pt idx="2">
                  <c:v>17</c:v>
                </c:pt>
                <c:pt idx="3">
                  <c:v>13</c:v>
                </c:pt>
                <c:pt idx="4">
                  <c:v>9</c:v>
                </c:pt>
                <c:pt idx="5">
                  <c:v>19</c:v>
                </c:pt>
                <c:pt idx="6">
                  <c:v>21</c:v>
                </c:pt>
                <c:pt idx="7">
                  <c:v>20</c:v>
                </c:pt>
                <c:pt idx="10">
                  <c:v>18</c:v>
                </c:pt>
                <c:pt idx="11">
                  <c:v>18</c:v>
                </c:pt>
                <c:pt idx="14">
                  <c:v>19</c:v>
                </c:pt>
              </c:numCache>
            </c:numRef>
          </c:val>
        </c:ser>
        <c:dLbls>
          <c:showVal val="1"/>
        </c:dLbls>
        <c:gapWidth val="75"/>
        <c:overlap val="-25"/>
        <c:axId val="84646912"/>
        <c:axId val="84554496"/>
      </c:barChart>
      <c:catAx>
        <c:axId val="84646912"/>
        <c:scaling>
          <c:orientation val="minMax"/>
        </c:scaling>
        <c:axPos val="b"/>
        <c:majorTickMark val="none"/>
        <c:tickLblPos val="nextTo"/>
        <c:crossAx val="84554496"/>
        <c:crosses val="autoZero"/>
        <c:auto val="1"/>
        <c:lblAlgn val="ctr"/>
        <c:lblOffset val="100"/>
      </c:catAx>
      <c:valAx>
        <c:axId val="84554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Adults</a:t>
                </a:r>
              </a:p>
            </c:rich>
          </c:tx>
          <c:layout>
            <c:manualLayout>
              <c:xMode val="edge"/>
              <c:yMode val="edge"/>
              <c:x val="1.7522235515613563E-2"/>
              <c:y val="0.21798522067534642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84646912"/>
        <c:crosses val="autoZero"/>
        <c:crossBetween val="between"/>
      </c:valAx>
    </c:plotArea>
    <c:plotVisOnly val="1"/>
  </c:chart>
  <c:externalData r:id="rId1"/>
  <c:userShapes r:id="rId2"/>
</c:chartSpace>
</file>

<file path=ppt/drawings/_rels/drawing2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0.11314</cdr:x>
      <cdr:y>0.81679</cdr:y>
    </cdr:from>
    <cdr:to>
      <cdr:x>0.96168</cdr:x>
      <cdr:y>0.96183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550" y="3057525"/>
          <a:ext cx="4429125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*County Health</a:t>
          </a:r>
          <a:r>
            <a:rPr lang="en-US" sz="1100" baseline="0" dirty="0"/>
            <a:t> Rankings, 2012 using data from National Vital Statistics System (NVSS) at the National Center for Health Statistics </a:t>
          </a:r>
          <a:r>
            <a:rPr lang="en-US" sz="1100" baseline="0" dirty="0" smtClean="0"/>
            <a:t>2006-2008.  </a:t>
          </a:r>
          <a:r>
            <a:rPr lang="en-US" sz="1100" b="1" baseline="0" dirty="0" smtClean="0"/>
            <a:t>National Benchmark</a:t>
          </a:r>
          <a:r>
            <a:rPr lang="en-US" sz="1100" b="1" dirty="0" smtClean="0"/>
            <a:t> is set at 90</a:t>
          </a:r>
          <a:r>
            <a:rPr lang="en-US" sz="1100" b="1" baseline="30000" dirty="0" smtClean="0"/>
            <a:t>th</a:t>
          </a:r>
          <a:r>
            <a:rPr lang="en-US" sz="1100" b="1" dirty="0" smtClean="0"/>
            <a:t> percentile</a:t>
          </a:r>
          <a:r>
            <a:rPr lang="en-US" sz="1100" dirty="0" smtClean="0"/>
            <a:t>,</a:t>
          </a:r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0.15417</cdr:x>
      <cdr:y>0.8125</cdr:y>
    </cdr:from>
    <cdr:to>
      <cdr:x>0.96667</cdr:x>
      <cdr:y>0.96875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4850" y="2228850"/>
          <a:ext cx="37147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0.07836</cdr:x>
      <cdr:y>0.8702</cdr:y>
    </cdr:from>
    <cdr:to>
      <cdr:x>0.95522</cdr:x>
      <cdr:y>0.99825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0051" y="3174555"/>
          <a:ext cx="4476750" cy="467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National Vital </a:t>
          </a:r>
          <a:r>
            <a:rPr lang="en-US" sz="1100" dirty="0" err="1">
              <a:latin typeface="Times New Roman" pitchFamily="18" charset="0"/>
              <a:cs typeface="Times New Roman" pitchFamily="18" charset="0"/>
            </a:rPr>
            <a:t>Statstics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 System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(NVSS) at the National Center for Health Statistics 2002-2008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0.02921</cdr:x>
      <cdr:y>0.86133</cdr:y>
    </cdr:from>
    <cdr:to>
      <cdr:x>1</cdr:x>
      <cdr:y>0.99467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3076575"/>
          <a:ext cx="5381625" cy="476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National Vital Statistics System (NVSS) at the National Center for Health Statistics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2002-2008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0.01465</cdr:x>
      <cdr:y>0.84817</cdr:y>
    </cdr:from>
    <cdr:to>
      <cdr:x>0.98352</cdr:x>
      <cdr:y>0.97442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99" y="3086099"/>
          <a:ext cx="5038725" cy="459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2012 using data from the Small Area </a:t>
          </a:r>
          <a:r>
            <a:rPr lang="en-US" sz="1100" baseline="0">
              <a:latin typeface="Times New Roman" pitchFamily="18" charset="0"/>
              <a:cs typeface="Times New Roman" pitchFamily="18" charset="0"/>
            </a:rPr>
            <a:t>Insurance </a:t>
          </a:r>
          <a:r>
            <a:rPr lang="en-US" sz="1100" baseline="0" smtClean="0">
              <a:latin typeface="Times New Roman" pitchFamily="18" charset="0"/>
              <a:cs typeface="Times New Roman" pitchFamily="18" charset="0"/>
            </a:rPr>
            <a:t>Estimates for 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2009</a:t>
          </a:r>
          <a:endParaRPr lang="en-US" dirty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dirty="0" smtClean="0">
              <a:latin typeface="+mn-lt"/>
              <a:ea typeface="+mn-ea"/>
              <a:cs typeface="+mn-cs"/>
            </a:rPr>
            <a:t>National </a:t>
          </a:r>
          <a:r>
            <a:rPr lang="en-US" dirty="0">
              <a:latin typeface="+mn-lt"/>
              <a:ea typeface="+mn-ea"/>
              <a:cs typeface="+mn-cs"/>
            </a:rPr>
            <a:t>Benchmark is set at 90</a:t>
          </a:r>
          <a:r>
            <a:rPr lang="en-US" baseline="30000" dirty="0">
              <a:latin typeface="+mn-lt"/>
              <a:ea typeface="+mn-ea"/>
              <a:cs typeface="+mn-cs"/>
            </a:rPr>
            <a:t>th</a:t>
          </a:r>
          <a:r>
            <a:rPr lang="en-US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0.03771</cdr:x>
      <cdr:y>0.81127</cdr:y>
    </cdr:from>
    <cdr:to>
      <cdr:x>0.98793</cdr:x>
      <cdr:y>0.97183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6" y="2743199"/>
          <a:ext cx="6000750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 County Health Rankings, 2012 using data from  The</a:t>
          </a:r>
          <a:r>
            <a:rPr lang="en-US" sz="1100" baseline="0" dirty="0"/>
            <a:t> Health Resources and Services  </a:t>
          </a:r>
          <a:r>
            <a:rPr lang="en-US" sz="1100" baseline="0" dirty="0" smtClean="0"/>
            <a:t>Administration </a:t>
          </a:r>
          <a:r>
            <a:rPr lang="en-US" sz="1100" baseline="0" dirty="0"/>
            <a:t>area resource file. </a:t>
          </a:r>
          <a:r>
            <a:rPr lang="en-US" sz="1100" baseline="0" dirty="0" smtClean="0"/>
            <a:t>2009  .</a:t>
          </a:r>
          <a:r>
            <a:rPr lang="en-US" dirty="0" smtClean="0"/>
            <a:t> Ratio of population to primary care physicians. </a:t>
          </a:r>
          <a:r>
            <a:rPr lang="en-US" dirty="0">
              <a:latin typeface="+mn-lt"/>
              <a:ea typeface="+mn-ea"/>
              <a:cs typeface="+mn-cs"/>
            </a:rPr>
            <a:t>National </a:t>
          </a:r>
          <a:r>
            <a:rPr lang="en-US" dirty="0" smtClean="0">
              <a:latin typeface="+mn-lt"/>
              <a:ea typeface="+mn-ea"/>
              <a:cs typeface="+mn-cs"/>
            </a:rPr>
            <a:t>Benchmark – 651:1  </a:t>
          </a:r>
          <a:r>
            <a:rPr lang="en-US" dirty="0">
              <a:latin typeface="+mn-lt"/>
              <a:ea typeface="+mn-ea"/>
              <a:cs typeface="+mn-cs"/>
            </a:rPr>
            <a:t>is set at 90</a:t>
          </a:r>
          <a:r>
            <a:rPr lang="en-US" baseline="30000" dirty="0">
              <a:latin typeface="+mn-lt"/>
              <a:ea typeface="+mn-ea"/>
              <a:cs typeface="+mn-cs"/>
            </a:rPr>
            <a:t>th</a:t>
          </a:r>
          <a:r>
            <a:rPr lang="en-US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0.125</cdr:x>
      <cdr:y>0.92361</cdr:y>
    </cdr:from>
    <cdr:to>
      <cdr:x>0.98125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" y="2533650"/>
          <a:ext cx="39147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0.0119</cdr:x>
      <cdr:y>0.88095</cdr:y>
    </cdr:from>
    <cdr:to>
      <cdr:x>0.9915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675" y="3171826"/>
          <a:ext cx="5486399" cy="428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2012 using data from the authors of the Dartmouth Atlas of Health Care using Medicare claims data 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2009.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 .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0.00909</cdr:x>
      <cdr:y>0.86734</cdr:y>
    </cdr:from>
    <cdr:to>
      <cdr:x>0.97818</cdr:x>
      <cdr:y>0.98674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5" y="3114554"/>
          <a:ext cx="5076824" cy="428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the authors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of the Dartmouth Atlas of Health Care using Medicare claims data 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2009 </a:t>
          </a:r>
          <a:r>
            <a:rPr lang="en-US" b="1" dirty="0" smtClean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 .</a:t>
          </a:r>
          <a:endParaRPr lang="en-US" sz="110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0.0101</cdr:x>
      <cdr:y>0.85285</cdr:y>
    </cdr:from>
    <cdr:to>
      <cdr:x>0.99167</cdr:x>
      <cdr:y>0.98498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" y="3013780"/>
          <a:ext cx="5553570" cy="466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2012 using data from the authors of the Dartmouth Atlas of Health Care using Medicare Claims data  2009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b="1" dirty="0" smtClean="0">
              <a:latin typeface="+mn-lt"/>
              <a:ea typeface="+mn-ea"/>
              <a:cs typeface="+mn-cs"/>
            </a:rPr>
            <a:t> 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0.02586</cdr:x>
      <cdr:y>0.86427</cdr:y>
    </cdr:from>
    <cdr:to>
      <cdr:x>0.98851</cdr:x>
      <cdr:y>0.98892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5" y="2971801"/>
          <a:ext cx="5318127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from the most recent 5-year estimates from the American Community Survey (ACS) 2006-2010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 smtClean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0.03971</cdr:x>
      <cdr:y>0.86005</cdr:y>
    </cdr:from>
    <cdr:to>
      <cdr:x>0.98375</cdr:x>
      <cdr:y>0.98473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550" y="3219451"/>
          <a:ext cx="4981575" cy="466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Rankings, 2012 using data from the Bureau of Labor Statistics (BLS), Local Area Unemployment Statistics (LAUS) 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 smtClean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0.00417</cdr:x>
      <cdr:y>0.86111</cdr:y>
    </cdr:from>
    <cdr:to>
      <cdr:x>0.95417</cdr:x>
      <cdr:y>0.97569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1" y="2362200"/>
          <a:ext cx="43434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0.02353</cdr:x>
      <cdr:y>0.84722</cdr:y>
    </cdr:from>
    <cdr:to>
      <cdr:x>0.96875</cdr:x>
      <cdr:y>0.97917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49" y="2824427"/>
          <a:ext cx="5356920" cy="439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the Small Area Income and Poverty Estimates (SAIPE) program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through the U.S. Census. 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 smtClean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0.10208</cdr:x>
      <cdr:y>0.92677</cdr:y>
    </cdr:from>
    <cdr:to>
      <cdr:x>0.98958</cdr:x>
      <cdr:y>0.97254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6725" y="3857625"/>
          <a:ext cx="405765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0.02485</cdr:x>
      <cdr:y>0.76028</cdr:y>
    </cdr:from>
    <cdr:to>
      <cdr:x>0.97902</cdr:x>
      <cdr:y>0.896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158" y="3584632"/>
          <a:ext cx="4689635" cy="639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*County</a:t>
          </a:r>
          <a:r>
            <a:rPr lang="en-US" sz="1100" baseline="0" dirty="0"/>
            <a:t> Health Ranking, 2012 using data from Centers for Disease Control and Prevention's Behavioral Risk Factor Surveillance System (BRFSS) 2004-2010</a:t>
          </a:r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0.00367</cdr:x>
      <cdr:y>0.83934</cdr:y>
    </cdr:from>
    <cdr:to>
      <cdr:x>0.9932</cdr:x>
      <cdr:y>0.99446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173" y="2886074"/>
          <a:ext cx="5702290" cy="53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the Centers for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Disease Control and Prevention's Behavioral Risk Factor Surveillance System (BRFSS), a random-digit dial survey 2006-2010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b="1" dirty="0" smtClean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0.0045</cdr:x>
      <cdr:y>0.85296</cdr:y>
    </cdr:from>
    <cdr:to>
      <cdr:x>0.9967</cdr:x>
      <cdr:y>0.97317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60" y="2892312"/>
          <a:ext cx="5282944" cy="407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 2012 using data from American Community Survey (ACS) 2006-2010</a:t>
          </a:r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b="1" dirty="0" smtClean="0">
              <a:latin typeface="+mn-lt"/>
              <a:ea typeface="+mn-ea"/>
              <a:cs typeface="+mn-cs"/>
            </a:rPr>
            <a:t> 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0.01667</cdr:x>
      <cdr:y>0.83681</cdr:y>
    </cdr:from>
    <cdr:to>
      <cdr:x>0.99167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76200" y="2295526"/>
          <a:ext cx="4457700" cy="344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0.01667</cdr:x>
      <cdr:y>0.84706</cdr:y>
    </cdr:from>
    <cdr:to>
      <cdr:x>0.9625</cdr:x>
      <cdr:y>0.98958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7789" y="2743201"/>
          <a:ext cx="4982011" cy="461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*County Health Rankings, 2012 using</a:t>
          </a:r>
          <a:r>
            <a:rPr lang="en-US" sz="1100" baseline="0" dirty="0"/>
            <a:t> data from the Public Health Air </a:t>
          </a:r>
          <a:r>
            <a:rPr lang="en-US" sz="1100" baseline="0" dirty="0" smtClean="0"/>
            <a:t>Surveillance </a:t>
          </a:r>
          <a:r>
            <a:rPr lang="en-US" sz="1100" baseline="0" dirty="0"/>
            <a:t>Evaluation (PHASE) project </a:t>
          </a:r>
          <a:r>
            <a:rPr lang="en-US" sz="1100" baseline="0" dirty="0" smtClean="0"/>
            <a:t>.</a:t>
          </a:r>
          <a:r>
            <a:rPr lang="en-US" b="1" dirty="0" smtClean="0">
              <a:latin typeface="+mn-lt"/>
              <a:ea typeface="+mn-ea"/>
              <a:cs typeface="+mn-cs"/>
            </a:rPr>
            <a:t> National Benchmark is set at 90</a:t>
          </a:r>
          <a:r>
            <a:rPr lang="en-US" b="1" baseline="30000" dirty="0" smtClean="0">
              <a:latin typeface="+mn-lt"/>
              <a:ea typeface="+mn-ea"/>
              <a:cs typeface="+mn-cs"/>
            </a:rPr>
            <a:t>th</a:t>
          </a:r>
          <a:r>
            <a:rPr lang="en-US" b="1" dirty="0" smtClean="0">
              <a:latin typeface="+mn-lt"/>
              <a:ea typeface="+mn-ea"/>
              <a:cs typeface="+mn-cs"/>
            </a:rPr>
            <a:t> percentile</a:t>
          </a:r>
          <a:endParaRPr lang="en-US" sz="11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0.00542</cdr:x>
      <cdr:y>0.85755</cdr:y>
    </cdr:from>
    <cdr:to>
      <cdr:x>0.98986</cdr:x>
      <cdr:y>0.98273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6" y="2867026"/>
          <a:ext cx="5194776" cy="418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2012 using data from the Public Health Air </a:t>
          </a:r>
          <a:r>
            <a:rPr lang="en-US" sz="1100" baseline="0" dirty="0" err="1">
              <a:latin typeface="Times New Roman" pitchFamily="18" charset="0"/>
              <a:cs typeface="Times New Roman" pitchFamily="18" charset="0"/>
            </a:rPr>
            <a:t>Survelliance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Evaluation (PHASE) project 2007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b="1" dirty="0">
              <a:latin typeface="+mn-lt"/>
              <a:ea typeface="+mn-ea"/>
              <a:cs typeface="+mn-cs"/>
            </a:rPr>
            <a:t> 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0.02708</cdr:x>
      <cdr:y>0.84751</cdr:y>
    </cdr:from>
    <cdr:to>
      <cdr:x>0.96875</cdr:x>
      <cdr:y>0.98287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689" y="2752726"/>
          <a:ext cx="4995941" cy="439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latin typeface="Times New Roman" pitchFamily="18" charset="0"/>
              <a:cs typeface="Times New Roman" pitchFamily="18" charset="0"/>
            </a:rPr>
            <a:t>*County Health Rankings, 2012 using</a:t>
          </a:r>
          <a:r>
            <a:rPr lang="en-US" sz="1100" baseline="0">
              <a:latin typeface="Times New Roman" pitchFamily="18" charset="0"/>
              <a:cs typeface="Times New Roman" pitchFamily="18" charset="0"/>
            </a:rPr>
            <a:t> data from United States Department of Agricultre (USDA) Food Environment Atlas. 2009.</a:t>
          </a:r>
          <a:endParaRPr lang="en-US" sz="11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0.00833</cdr:x>
      <cdr:y>0.84028</cdr:y>
    </cdr:from>
    <cdr:to>
      <cdr:x>0.99583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08" y="3217474"/>
          <a:ext cx="5323761" cy="611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*</a:t>
          </a:r>
          <a:r>
            <a:rPr lang="en-US" sz="1100">
              <a:latin typeface="Times New Roman" pitchFamily="18" charset="0"/>
              <a:cs typeface="Times New Roman" pitchFamily="18" charset="0"/>
            </a:rPr>
            <a:t>County Health Rankings, 2012 using data from </a:t>
          </a:r>
          <a:r>
            <a:rPr lang="en-US" sz="1100" b="0" i="0">
              <a:latin typeface="+mn-lt"/>
              <a:ea typeface="+mn-ea"/>
              <a:cs typeface="+mn-cs"/>
            </a:rPr>
            <a:t>United States Department of Agriculture (USDA) Food Environment Atlas</a:t>
          </a:r>
          <a:r>
            <a:rPr lang="en-US" sz="1100" b="0" i="0">
              <a:latin typeface="Times New Roman" pitchFamily="18" charset="0"/>
              <a:ea typeface="+mn-ea"/>
              <a:cs typeface="Times New Roman" pitchFamily="18" charset="0"/>
            </a:rPr>
            <a:t>.</a:t>
          </a:r>
          <a:r>
            <a:rPr lang="en-US" sz="1100" b="0" i="0" baseline="0">
              <a:latin typeface="Times New Roman" pitchFamily="18" charset="0"/>
              <a:ea typeface="+mn-ea"/>
              <a:cs typeface="Times New Roman" pitchFamily="18" charset="0"/>
            </a:rPr>
            <a:t> 2006.</a:t>
          </a:r>
          <a:endParaRPr lang="en-US" sz="11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sz="1100">
              <a:latin typeface="Times New Roman" pitchFamily="18" charset="0"/>
              <a:cs typeface="Times New Roman" pitchFamily="18" charset="0"/>
            </a:rPr>
            <a:t>*Includes grocery stores and produced stands/farmers' markets. </a:t>
          </a:r>
          <a:endParaRPr lang="en-US" sz="110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0.03322</cdr:x>
      <cdr:y>0.85063</cdr:y>
    </cdr:from>
    <cdr:to>
      <cdr:x>0.96329</cdr:x>
      <cdr:y>0.97468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975" y="3200401"/>
          <a:ext cx="5067300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 County Health Rankings, using data from County Business Patterns Data Set. </a:t>
          </a:r>
          <a:r>
            <a:rPr lang="en-US" sz="1100" dirty="0" smtClean="0"/>
            <a:t>2009 </a:t>
          </a:r>
          <a:endParaRPr lang="en-US" sz="1100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0.80078</cdr:x>
      <cdr:y>0.75901</cdr:y>
    </cdr:from>
    <cdr:to>
      <cdr:x>0.98828</cdr:x>
      <cdr:y>0.97523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05250" y="320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0.85299</cdr:x>
      <cdr:y>0.68445</cdr:y>
    </cdr:from>
    <cdr:to>
      <cdr:x>1</cdr:x>
      <cdr:y>0.83079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19776" y="42767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0.82542</cdr:x>
      <cdr:y>0.87348</cdr:y>
    </cdr:from>
    <cdr:to>
      <cdr:x>0.98315</cdr:x>
      <cdr:y>0.98476</cdr:y>
    </cdr:to>
    <cdr:sp macro="" textlink="">
      <cdr:nvSpPr>
        <cdr:cNvPr id="6" name="TextBox 5"/>
        <cdr:cNvSpPr txBox="1"/>
      </cdr:nvSpPr>
      <cdr:spPr>
        <a:xfrm xmlns:a="http://schemas.openxmlformats.org/drawingml/2006/main" flipV="1">
          <a:off x="5133976" y="5457827"/>
          <a:ext cx="981075" cy="695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0.86207</cdr:x>
      <cdr:y>0.84615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057902" y="56578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0.00368</cdr:x>
      <cdr:y>0.0041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0.22449</cdr:x>
      <cdr:y>0.04348</cdr:y>
    </cdr:from>
    <cdr:to>
      <cdr:x>0.91837</cdr:x>
      <cdr:y>0.09733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1676400" y="248478"/>
          <a:ext cx="51816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Percent of adults aged 20 and above with diagnosed diabetes 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</cdr:x>
      <cdr:y>0.82653</cdr:y>
    </cdr:from>
    <cdr:to>
      <cdr:x>1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0" y="5472400"/>
          <a:ext cx="8915400" cy="100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</cdr:x>
      <cdr:y>0.95834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822950"/>
          <a:ext cx="8305800" cy="243861"/>
        </a:xfrm>
        <a:prstGeom xmlns:a="http://schemas.openxmlformats.org/drawingml/2006/main" prst="rect">
          <a:avLst/>
        </a:prstGeom>
      </cdr:spPr>
    </cdr:pic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0.03052</cdr:x>
      <cdr:y>0.78118</cdr:y>
    </cdr:from>
    <cdr:to>
      <cdr:x>0.96703</cdr:x>
      <cdr:y>0.96706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3" y="3162301"/>
          <a:ext cx="7305675" cy="752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0.00909</cdr:x>
      <cdr:y>0.8907</cdr:y>
    </cdr:from>
    <cdr:to>
      <cdr:x>0.95171</cdr:x>
      <cdr:y>0.97072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" y="5213350"/>
          <a:ext cx="7901041" cy="468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 </a:t>
          </a:r>
          <a:r>
            <a:rPr lang="en-US" sz="1100" dirty="0">
              <a:latin typeface="+mn-lt"/>
            </a:rPr>
            <a:t>County Health Rankings, 2012 using data from National Center for Education Statistics and is based on the 2003 National Assessment of Adult Literacy. 2003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0.00566</cdr:x>
      <cdr:y>0.87342</cdr:y>
    </cdr:from>
    <cdr:to>
      <cdr:x>0.98113</cdr:x>
      <cdr:y>0.99747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3286125"/>
          <a:ext cx="4924425" cy="466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*Average age adjusted number of physically unhealthy days reported in the past 30 days. County Health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Rankings, 2012 data from BRFSS 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2004-2010. .</a:t>
          </a:r>
          <a:r>
            <a:rPr lang="en-US" dirty="0">
              <a:latin typeface="+mn-lt"/>
              <a:ea typeface="+mn-ea"/>
              <a:cs typeface="+mn-cs"/>
            </a:rPr>
            <a:t>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</cdr:x>
      <cdr:y>0.93904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181475"/>
          <a:ext cx="8229600" cy="243861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0.00859</cdr:x>
      <cdr:y>0.87121</cdr:y>
    </cdr:from>
    <cdr:to>
      <cdr:x>0.97595</cdr:x>
      <cdr:y>0.9899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1" y="5099291"/>
          <a:ext cx="8108412" cy="694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*Average number of mentally unhealthy days reported in the past 30 days.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 County Health Rankings, 2012 data from BRFSS 2004-2010.</a:t>
          </a:r>
        </a:p>
        <a:p xmlns:a="http://schemas.openxmlformats.org/drawingml/2006/main"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sz="1100" b="1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0.05446</cdr:x>
      <cdr:y>0.86375</cdr:y>
    </cdr:from>
    <cdr:to>
      <cdr:x>0.94763</cdr:x>
      <cdr:y>0.98458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754" y="3200400"/>
          <a:ext cx="442387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*P</a:t>
          </a:r>
          <a:r>
            <a:rPr lang="en-US" sz="1100" baseline="0" dirty="0"/>
            <a:t>ercent of live birth for which infant weighed less than 2, 500 grams.</a:t>
          </a:r>
        </a:p>
        <a:p xmlns:a="http://schemas.openxmlformats.org/drawingml/2006/main">
          <a:r>
            <a:rPr lang="en-US" sz="1100" baseline="0" dirty="0"/>
            <a:t> ( </a:t>
          </a:r>
          <a:r>
            <a:rPr lang="en-US" sz="1100" baseline="0" dirty="0" smtClean="0"/>
            <a:t>Approximately </a:t>
          </a:r>
          <a:r>
            <a:rPr lang="en-US" sz="1100" baseline="0" dirty="0"/>
            <a:t>5 lbs 8oz ) NCHS 2002-2008</a:t>
          </a:r>
          <a:r>
            <a:rPr lang="en-US" sz="1100" baseline="0" dirty="0" smtClean="0"/>
            <a:t>.).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0.02918</cdr:x>
      <cdr:y>0.83333</cdr:y>
    </cdr:from>
    <cdr:to>
      <cdr:x>0.95331</cdr:x>
      <cdr:y>0.99005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4" y="3190875"/>
          <a:ext cx="4524375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*Percent of adults that report smoking &gt;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= 100 </a:t>
          </a:r>
          <a:r>
            <a:rPr lang="en-US" sz="1100" baseline="0" dirty="0" err="1">
              <a:latin typeface="Times New Roman" pitchFamily="18" charset="0"/>
              <a:cs typeface="Times New Roman" pitchFamily="18" charset="0"/>
            </a:rPr>
            <a:t>cigaretts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&amp; currently smoke. 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County Health Rankings, 2012 using data from the Center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for Disease Control and Prevention's Behavioral Risk Factor Surveillance System (BRFSS) 2004-2010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0.03542</cdr:x>
      <cdr:y>0.80055</cdr:y>
    </cdr:from>
    <cdr:to>
      <cdr:x>0.93542</cdr:x>
      <cdr:y>0.96122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2752726"/>
          <a:ext cx="4114800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0.0037</cdr:x>
      <cdr:y>0.8615</cdr:y>
    </cdr:from>
    <cdr:to>
      <cdr:x>0.96137</cdr:x>
      <cdr:y>0.99169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051" y="2962292"/>
          <a:ext cx="4934894" cy="4476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 Rankings,2012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using data of Behavioral Risk Factor Surveillance System (BRFSS) 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2009.. </a:t>
          </a:r>
          <a:r>
            <a:rPr lang="en-US" sz="1100" b="1" baseline="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b="1" dirty="0">
              <a:latin typeface="+mn-lt"/>
              <a:ea typeface="+mn-ea"/>
              <a:cs typeface="+mn-cs"/>
            </a:rPr>
            <a:t> 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0.09375</cdr:x>
      <cdr:y>0.81597</cdr:y>
    </cdr:from>
    <cdr:to>
      <cdr:x>0.97083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2476500"/>
          <a:ext cx="40100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* </a:t>
          </a:r>
          <a:r>
            <a:rPr lang="en-US" sz="1100" dirty="0">
              <a:latin typeface="+mn-lt"/>
              <a:ea typeface="+mn-ea"/>
              <a:cs typeface="+mn-cs"/>
            </a:rPr>
            <a:t>County Health Rankings, 2012 using data from the Centers for</a:t>
          </a:r>
          <a:r>
            <a:rPr lang="en-US" sz="1100" baseline="0" dirty="0">
              <a:latin typeface="+mn-lt"/>
              <a:ea typeface="+mn-ea"/>
              <a:cs typeface="+mn-cs"/>
            </a:rPr>
            <a:t> Disease Control and Prevention's Behavioral Risk Factor Surveillance System (BRFSS), a random-digit dial survey 2009</a:t>
          </a:r>
          <a:r>
            <a:rPr lang="en-US" sz="1100" baseline="0" dirty="0" smtClean="0">
              <a:latin typeface="+mn-lt"/>
              <a:ea typeface="+mn-ea"/>
              <a:cs typeface="+mn-cs"/>
            </a:rPr>
            <a:t>. </a:t>
          </a:r>
          <a:r>
            <a:rPr lang="en-US" dirty="0">
              <a:latin typeface="+mn-lt"/>
              <a:ea typeface="+mn-ea"/>
              <a:cs typeface="+mn-cs"/>
            </a:rPr>
            <a:t>National Benchmark is set at 90</a:t>
          </a:r>
          <a:r>
            <a:rPr lang="en-US" baseline="30000" dirty="0">
              <a:latin typeface="+mn-lt"/>
              <a:ea typeface="+mn-ea"/>
              <a:cs typeface="+mn-cs"/>
            </a:rPr>
            <a:t>th</a:t>
          </a:r>
          <a:r>
            <a:rPr lang="en-US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0.00344</cdr:x>
      <cdr:y>0.85399</cdr:y>
    </cdr:from>
    <cdr:to>
      <cdr:x>0.99141</cdr:x>
      <cdr:y>0.99252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" y="2952750"/>
          <a:ext cx="5476875" cy="478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itchFamily="18" charset="0"/>
              <a:cs typeface="Times New Roman" pitchFamily="18" charset="0"/>
            </a:rPr>
            <a:t>*County Health</a:t>
          </a:r>
          <a:r>
            <a:rPr lang="en-US" sz="1100" baseline="0" dirty="0">
              <a:latin typeface="Times New Roman" pitchFamily="18" charset="0"/>
              <a:cs typeface="Times New Roman" pitchFamily="18" charset="0"/>
            </a:rPr>
            <a:t> Rankings, 2012 using data from the Centers for Disease Control and Prevention's Behavioral Risk Factor Surveillance System (BRFFS) 2004-2010</a:t>
          </a:r>
          <a:r>
            <a:rPr lang="en-US" sz="1100" baseline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en-US" b="1" dirty="0">
              <a:latin typeface="+mn-lt"/>
              <a:ea typeface="+mn-ea"/>
              <a:cs typeface="+mn-cs"/>
            </a:rPr>
            <a:t>National Benchmark is set at 90</a:t>
          </a:r>
          <a:r>
            <a:rPr lang="en-US" b="1" baseline="30000" dirty="0">
              <a:latin typeface="+mn-lt"/>
              <a:ea typeface="+mn-ea"/>
              <a:cs typeface="+mn-cs"/>
            </a:rPr>
            <a:t>th</a:t>
          </a:r>
          <a:r>
            <a:rPr lang="en-US" b="1" dirty="0">
              <a:latin typeface="+mn-lt"/>
              <a:ea typeface="+mn-ea"/>
              <a:cs typeface="+mn-cs"/>
            </a:rPr>
            <a:t> percentile</a:t>
          </a:r>
        </a:p>
        <a:p xmlns:a="http://schemas.openxmlformats.org/drawingml/2006/main">
          <a:endParaRPr lang="en-US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233B8-FC6E-4445-A39E-2CF3505EE4D0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24D63-02D1-4438-B7CA-D44160B06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4E87-A6FD-4A2D-9CC2-66EA9E98558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73F0F-F1C5-40C6-83CB-62C7605E9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for Virginia</a:t>
            </a:r>
            <a:r>
              <a:rPr lang="en-US" baseline="0" dirty="0" smtClean="0"/>
              <a:t> is 6,729, range is </a:t>
            </a:r>
            <a:r>
              <a:rPr lang="en-US" dirty="0" smtClean="0"/>
              <a:t>3,663-14,197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Overall for Maryland is 7,428, range is </a:t>
            </a:r>
            <a:r>
              <a:rPr lang="en-US" dirty="0" smtClean="0"/>
              <a:t>4,049-14,441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13</a:t>
            </a:r>
            <a:r>
              <a:rPr lang="en-US" baseline="0" dirty="0" smtClean="0"/>
              <a:t> range is 5-41</a:t>
            </a:r>
          </a:p>
          <a:p>
            <a:r>
              <a:rPr lang="en-US" baseline="0" dirty="0" smtClean="0"/>
              <a:t>Maryland overall is 12 , range is 6-33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overall is 35, range is 8-98</a:t>
            </a:r>
          </a:p>
          <a:p>
            <a:r>
              <a:rPr lang="en-US" baseline="0" dirty="0" smtClean="0"/>
              <a:t>Maryland overall is 33, range is 13-69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14%, </a:t>
            </a:r>
            <a:r>
              <a:rPr lang="en-US" dirty="0" err="1" smtClean="0"/>
              <a:t>rante</a:t>
            </a:r>
            <a:r>
              <a:rPr lang="en-US" dirty="0" smtClean="0"/>
              <a:t> is 7-22%</a:t>
            </a:r>
          </a:p>
          <a:p>
            <a:r>
              <a:rPr lang="en-US" dirty="0" smtClean="0"/>
              <a:t>Maryland overall is 13%, range is 8% - 21%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631:1, range is 12,831:1-137:1</a:t>
            </a:r>
          </a:p>
          <a:p>
            <a:r>
              <a:rPr lang="en-US" dirty="0" smtClean="0"/>
              <a:t>Maryland overall is 713:1, range is 2,377:1-398:1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overall is 60, range is </a:t>
            </a:r>
            <a:r>
              <a:rPr lang="en-US" dirty="0" smtClean="0"/>
              <a:t>36-187</a:t>
            </a:r>
            <a:endParaRPr lang="en-US" baseline="0" dirty="0" smtClean="0"/>
          </a:p>
          <a:p>
            <a:r>
              <a:rPr lang="en-US" baseline="0" dirty="0" smtClean="0"/>
              <a:t>Maryland overall is 66; range is 43-103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84%, range is 74% to 93%</a:t>
            </a:r>
          </a:p>
          <a:p>
            <a:r>
              <a:rPr lang="en-US" dirty="0" smtClean="0"/>
              <a:t>Maryland overall is 81%, range is 76% to 90%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67%, range is 50% to 80%</a:t>
            </a:r>
          </a:p>
          <a:p>
            <a:r>
              <a:rPr lang="en-US" dirty="0" smtClean="0"/>
              <a:t>Maryland overall</a:t>
            </a:r>
            <a:r>
              <a:rPr lang="en-US" baseline="0" dirty="0" smtClean="0"/>
              <a:t> is 68%, range is 63% to 80%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65%,</a:t>
            </a:r>
            <a:r>
              <a:rPr lang="en-US" baseline="0" dirty="0" smtClean="0"/>
              <a:t> range is 21% to 87%</a:t>
            </a:r>
          </a:p>
          <a:p>
            <a:r>
              <a:rPr lang="en-US" baseline="0" dirty="0" smtClean="0"/>
              <a:t>Maryland overall is 66%, range is 33% to 83%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6.9%, range is 4.2%</a:t>
            </a:r>
            <a:r>
              <a:rPr lang="en-US" baseline="0" dirty="0" smtClean="0"/>
              <a:t> to 19%</a:t>
            </a:r>
            <a:endParaRPr lang="en-US" dirty="0" smtClean="0"/>
          </a:p>
          <a:p>
            <a:r>
              <a:rPr lang="en-US" dirty="0" smtClean="0"/>
              <a:t>Maryland overall is 7.5%,</a:t>
            </a:r>
            <a:r>
              <a:rPr lang="en-US" baseline="0" dirty="0" smtClean="0"/>
              <a:t> range is 5.5% to 12.1%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overall is 15%, range is 3% to 42%</a:t>
            </a:r>
          </a:p>
          <a:p>
            <a:r>
              <a:rPr lang="en-US" baseline="0" dirty="0" smtClean="0"/>
              <a:t>Maryland overall is 13%, range is 6% to 34%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in Virginia 13%, range 6-35%</a:t>
            </a:r>
          </a:p>
          <a:p>
            <a:r>
              <a:rPr lang="en-US" dirty="0" smtClean="0"/>
              <a:t>Overall in Maryland 13%, range 8-20%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18%, range is 4% to 31%</a:t>
            </a:r>
          </a:p>
          <a:p>
            <a:r>
              <a:rPr lang="en-US" dirty="0" smtClean="0"/>
              <a:t>Maryland overall is 20%, range is 15-29%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</a:t>
            </a:r>
            <a:r>
              <a:rPr lang="en-US" baseline="0" dirty="0" smtClean="0"/>
              <a:t>all is 29%, range is 18% to 68%</a:t>
            </a:r>
          </a:p>
          <a:p>
            <a:r>
              <a:rPr lang="en-US" baseline="0" dirty="0" smtClean="0"/>
              <a:t>Maryland overall is 33%, range is 18-65%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1, range is 0-4</a:t>
            </a:r>
          </a:p>
          <a:p>
            <a:r>
              <a:rPr lang="en-US" dirty="0" smtClean="0"/>
              <a:t>Maryland overall is 4, range is  0-12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7, range is 0-27</a:t>
            </a:r>
          </a:p>
          <a:p>
            <a:r>
              <a:rPr lang="en-US" dirty="0" smtClean="0"/>
              <a:t>Maryland overall</a:t>
            </a:r>
            <a:r>
              <a:rPr lang="en-US" baseline="0" dirty="0" smtClean="0"/>
              <a:t> is 16, range 0-29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is 7%, range is 0-37%</a:t>
            </a:r>
          </a:p>
          <a:p>
            <a:r>
              <a:rPr lang="en-US" dirty="0" smtClean="0"/>
              <a:t>Maryland overall is 4%, range is 0-27%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 50%, 0- 100%</a:t>
            </a:r>
          </a:p>
          <a:p>
            <a:r>
              <a:rPr lang="en-US" dirty="0" smtClean="0"/>
              <a:t>Maryland</a:t>
            </a:r>
            <a:r>
              <a:rPr lang="en-US" baseline="0" dirty="0" smtClean="0"/>
              <a:t> overall 59%, range34%-71%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in Virginia, 12%, range</a:t>
            </a:r>
            <a:r>
              <a:rPr lang="en-US" baseline="0" dirty="0" smtClean="0"/>
              <a:t> 4-24%</a:t>
            </a:r>
            <a:endParaRPr lang="en-US" dirty="0" smtClean="0"/>
          </a:p>
          <a:p>
            <a:r>
              <a:rPr lang="en-US" dirty="0" smtClean="0"/>
              <a:t>Overal</a:t>
            </a:r>
            <a:r>
              <a:rPr lang="en-US" baseline="0" dirty="0" smtClean="0"/>
              <a:t>l in Maryland 11%, range 8-20%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overall</a:t>
            </a:r>
            <a:r>
              <a:rPr lang="en-US" baseline="0" dirty="0" smtClean="0"/>
              <a:t> is 12%, range is 6.3% to 25.7%</a:t>
            </a:r>
          </a:p>
          <a:p>
            <a:r>
              <a:rPr lang="en-US" baseline="0" dirty="0" smtClean="0"/>
              <a:t>Maryland overall is 11.2%, range is 6.0 to 21.9%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</a:t>
            </a:r>
            <a:r>
              <a:rPr lang="en-US" baseline="0" dirty="0" smtClean="0"/>
              <a:t> in Virginia is 3.2, range is </a:t>
            </a:r>
            <a:r>
              <a:rPr lang="en-US" dirty="0" smtClean="0"/>
              <a:t>1.2-7.8</a:t>
            </a:r>
            <a:endParaRPr lang="en-US" baseline="0" dirty="0" smtClean="0"/>
          </a:p>
          <a:p>
            <a:r>
              <a:rPr lang="en-US" baseline="0" dirty="0" smtClean="0"/>
              <a:t>Overall in Maryland is 3.1, range is 2.4 to 4.4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in Virginia</a:t>
            </a:r>
            <a:r>
              <a:rPr lang="en-US" baseline="0" dirty="0" smtClean="0"/>
              <a:t> is 3.2, range is 0.9 to 7.3</a:t>
            </a:r>
          </a:p>
          <a:p>
            <a:r>
              <a:rPr lang="en-US" baseline="0" dirty="0" smtClean="0"/>
              <a:t>Overall in Maryland is 3.3, range is </a:t>
            </a:r>
            <a:r>
              <a:rPr lang="en-US" dirty="0" smtClean="0"/>
              <a:t>2.6-4.7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in Virginia is 8.3%, range is 5.4-14.0%</a:t>
            </a:r>
          </a:p>
          <a:p>
            <a:r>
              <a:rPr lang="en-US" dirty="0" smtClean="0"/>
              <a:t>Overall in Maryland is 9.2%, range is 6.7-12.9%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overall 19%, range is </a:t>
            </a:r>
            <a:r>
              <a:rPr lang="en-US" dirty="0" smtClean="0"/>
              <a:t>6-35%</a:t>
            </a:r>
          </a:p>
          <a:p>
            <a:r>
              <a:rPr lang="en-US" dirty="0" smtClean="0"/>
              <a:t>Maryland overall is 17%,</a:t>
            </a:r>
            <a:r>
              <a:rPr lang="en-US" baseline="0" dirty="0" smtClean="0"/>
              <a:t> range is 9-28%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Virginia overall is 28%, range is 19-39%</a:t>
            </a:r>
          </a:p>
          <a:p>
            <a:r>
              <a:rPr lang="en-US" dirty="0" smtClean="0"/>
              <a:t>Maryland</a:t>
            </a:r>
            <a:r>
              <a:rPr lang="en-US" baseline="0" dirty="0" smtClean="0"/>
              <a:t> overall is 28%, range is </a:t>
            </a:r>
            <a:r>
              <a:rPr lang="en-US" dirty="0" smtClean="0"/>
              <a:t>18-40%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Virginia overall 24%, range</a:t>
            </a:r>
            <a:r>
              <a:rPr lang="en-US" baseline="0" smtClean="0"/>
              <a:t> </a:t>
            </a:r>
            <a:r>
              <a:rPr lang="en-US" smtClean="0"/>
              <a:t>17-38%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</a:t>
            </a:r>
            <a:r>
              <a:rPr lang="en-US" baseline="0" dirty="0" smtClean="0"/>
              <a:t> overall is 16%, range </a:t>
            </a:r>
            <a:r>
              <a:rPr lang="en-US" dirty="0" smtClean="0"/>
              <a:t>4-25%</a:t>
            </a:r>
          </a:p>
          <a:p>
            <a:r>
              <a:rPr lang="en-US" dirty="0" smtClean="0"/>
              <a:t>Maryland overall is 15%, range is 9-22%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73F0F-F1C5-40C6-83CB-62C7605E9A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7AC0-B9E3-406F-A2F8-BB2960139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regionalprimarycare.org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amrycar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amrycare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amrycare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hyperlink" Target="http://www.regionalprimarycare.org/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amrycar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primarycar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 </a:t>
            </a:r>
            <a:br>
              <a:rPr lang="en-US" sz="3100" dirty="0" smtClean="0"/>
            </a:br>
            <a:r>
              <a:rPr lang="en-US" sz="3100" dirty="0" smtClean="0"/>
              <a:t>A Regional Perspective:</a:t>
            </a:r>
            <a:br>
              <a:rPr lang="en-US" sz="3100" dirty="0" smtClean="0"/>
            </a:br>
            <a:r>
              <a:rPr lang="en-US" sz="3100" dirty="0" smtClean="0"/>
              <a:t>County Health Rankings 2012</a:t>
            </a:r>
            <a:br>
              <a:rPr lang="en-US" sz="31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700" dirty="0" smtClean="0"/>
              <a:t>Compiled by the Regional Primary Care Coalition</a:t>
            </a:r>
            <a:br>
              <a:rPr lang="en-US" sz="2700" dirty="0" smtClean="0"/>
            </a:br>
            <a:r>
              <a:rPr lang="en-US" sz="2700" dirty="0" smtClean="0"/>
              <a:t>May 2012 | Draft</a:t>
            </a:r>
            <a:br>
              <a:rPr lang="en-US" sz="2700" dirty="0" smtClean="0"/>
            </a:br>
            <a:r>
              <a:rPr lang="en-US" sz="2700" dirty="0" smtClean="0"/>
              <a:t>www. regionalprimarycare.org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2514600" cy="288925"/>
          </a:xfrm>
        </p:spPr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4343400" cy="365125"/>
          </a:xfrm>
        </p:spPr>
        <p:txBody>
          <a:bodyPr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/>
              </a:rPr>
              <a:t>www.regionalprimarycare.org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5" name="Picture 14" descr="logo-rpc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81000"/>
            <a:ext cx="3733800" cy="117656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www.regionalpriamrycare.org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534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05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www.regionalpriamrycare.org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33400" y="273050"/>
          <a:ext cx="8153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229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534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www.regionalpriamrycare.org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86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273050"/>
          <a:ext cx="84582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10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24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2514600" cy="288925"/>
          </a:xfrm>
        </p:spPr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40386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814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5344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05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73050"/>
          <a:ext cx="8229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9624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334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10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2"/>
              </a:rPr>
              <a:t>www.regionalprimarycare.org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228600" y="273050"/>
          <a:ext cx="84582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4038600" cy="533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hlinkClick r:id="rId3"/>
              </a:rPr>
              <a:t>www.regionalprimarycare.org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dirty="0" smtClean="0"/>
              <a:t>Compiled by the Regional Primary Care Coalition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7467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5715000"/>
            <a:ext cx="80772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County Health Rankings, 2012 using three years of Behavioral Risk Factor Surveillance System (BRFSS) data. BRFSS data are representative of the total non-institutionalized U.S. population over 18 years of age living in households with a land-line telephone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76600" cy="365125"/>
          </a:xfrm>
        </p:spPr>
        <p:txBody>
          <a:bodyPr/>
          <a:lstStyle/>
          <a:p>
            <a:r>
              <a:rPr lang="en-US" dirty="0" smtClean="0"/>
              <a:t>Compiled by the Regional Primary Care Coalition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305800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685800"/>
          <a:ext cx="792480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Compiled by the Regional Primary Care Coalition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381000"/>
          <a:ext cx="7848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429000" cy="5492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81000" y="273050"/>
          <a:ext cx="8763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 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576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73050"/>
          <a:ext cx="8229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5/23/2012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05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www.regionalpriamrycare.org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228600" y="273050"/>
          <a:ext cx="84582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05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3820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5/8/2012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862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Compiled by the Regional Primary Care Coalition</a:t>
            </a:r>
          </a:p>
          <a:p>
            <a:pPr algn="ctr"/>
            <a:r>
              <a:rPr lang="en-US" dirty="0" smtClean="0">
                <a:hlinkClick r:id="rId3"/>
              </a:rPr>
              <a:t>www.regionalprimarycare.org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7AC0-B9E3-406F-A2F8-BB29601392F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" y="273050"/>
          <a:ext cx="861060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2094</Words>
  <Application>Microsoft Office PowerPoint</Application>
  <PresentationFormat>On-screen Show (4:3)</PresentationFormat>
  <Paragraphs>328</Paragraphs>
  <Slides>31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  A Regional Perspective: County Health Rankings 2012    Compiled by the Regional Primary Care Coalition May 2012 | Draft www. regionalprimarycare.org  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dgebrehiwot</dc:creator>
  <cp:lastModifiedBy>Phyllis Kaye</cp:lastModifiedBy>
  <cp:revision>89</cp:revision>
  <dcterms:created xsi:type="dcterms:W3CDTF">2012-05-07T18:46:35Z</dcterms:created>
  <dcterms:modified xsi:type="dcterms:W3CDTF">2012-06-04T15:08:21Z</dcterms:modified>
</cp:coreProperties>
</file>